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2" r:id="rId2"/>
    <p:sldId id="282" r:id="rId3"/>
    <p:sldId id="286" r:id="rId4"/>
    <p:sldId id="281" r:id="rId5"/>
    <p:sldId id="290" r:id="rId6"/>
    <p:sldId id="291" r:id="rId7"/>
    <p:sldId id="292" r:id="rId8"/>
    <p:sldId id="293" r:id="rId9"/>
    <p:sldId id="294" r:id="rId10"/>
    <p:sldId id="296" r:id="rId11"/>
    <p:sldId id="295" r:id="rId12"/>
    <p:sldId id="297" r:id="rId13"/>
    <p:sldId id="298" r:id="rId14"/>
    <p:sldId id="271"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a:srgbClr val="DAB760"/>
    <a:srgbClr val="F6F250"/>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1" autoAdjust="0"/>
  </p:normalViewPr>
  <p:slideViewPr>
    <p:cSldViewPr>
      <p:cViewPr>
        <p:scale>
          <a:sx n="103" d="100"/>
          <a:sy n="103" d="100"/>
        </p:scale>
        <p:origin x="-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C22FE3D-5838-44E9-9204-ED88D9796973}" type="datetimeFigureOut">
              <a:rPr lang="en-US"/>
              <a:pPr>
                <a:defRPr/>
              </a:pPr>
              <a:t>4/28/2016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5F97F56-ED1B-4402-B4AA-8200ED642F30}" type="slidenum">
              <a:rPr lang="en-US"/>
              <a:pPr>
                <a:defRPr/>
              </a:pPr>
              <a:t>‹#›</a:t>
            </a:fld>
            <a:endParaRPr lang="en-US" dirty="0"/>
          </a:p>
        </p:txBody>
      </p:sp>
    </p:spTree>
    <p:extLst>
      <p:ext uri="{BB962C8B-B14F-4D97-AF65-F5344CB8AC3E}">
        <p14:creationId xmlns:p14="http://schemas.microsoft.com/office/powerpoint/2010/main" xmlns="" val="3747403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CE4AA3-A6B6-43A8-AD33-224FA873FAC6}" type="slidenum">
              <a:rPr lang="en-US">
                <a:cs typeface="Arial" charset="0"/>
              </a:rPr>
              <a:pPr fontAlgn="base">
                <a:spcBef>
                  <a:spcPct val="0"/>
                </a:spcBef>
                <a:spcAft>
                  <a:spcPct val="0"/>
                </a:spcAft>
                <a:defRPr/>
              </a:pPr>
              <a:t>1</a:t>
            </a:fld>
            <a:endParaRPr lang="en-US">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400" smtClean="0"/>
              <a:t>Introduce yourself…</a:t>
            </a:r>
          </a:p>
          <a:p>
            <a:pPr eaLnBrk="1" hangingPunct="1">
              <a:spcBef>
                <a:spcPct val="0"/>
              </a:spcBef>
            </a:pPr>
            <a:r>
              <a:rPr lang="en-US" sz="1400" smtClean="0"/>
              <a:t>What Team Are you on..</a:t>
            </a:r>
          </a:p>
          <a:p>
            <a:pPr eaLnBrk="1" hangingPunct="1">
              <a:spcBef>
                <a:spcPct val="0"/>
              </a:spcBef>
            </a:pPr>
            <a:endParaRPr lang="en-US" sz="14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presentation, you</a:t>
            </a:r>
            <a:r>
              <a:rPr lang="en-US" baseline="0" dirty="0" smtClean="0"/>
              <a:t> will learn about Services Access Teams and their role in disasters and disaster case </a:t>
            </a:r>
            <a:r>
              <a:rPr lang="en-US" baseline="0" dirty="0" err="1" smtClean="0"/>
              <a:t>managment</a:t>
            </a:r>
            <a:r>
              <a:rPr lang="en-US" baseline="0" dirty="0" smtClean="0"/>
              <a:t>, which includes Repatriation of disaster victims via the patient return contract</a:t>
            </a:r>
            <a:endParaRPr lang="en-US" dirty="0"/>
          </a:p>
        </p:txBody>
      </p:sp>
      <p:sp>
        <p:nvSpPr>
          <p:cNvPr id="4" name="Slide Number Placeholder 3"/>
          <p:cNvSpPr>
            <a:spLocks noGrp="1"/>
          </p:cNvSpPr>
          <p:nvPr>
            <p:ph type="sldNum" sz="quarter" idx="10"/>
          </p:nvPr>
        </p:nvSpPr>
        <p:spPr/>
        <p:txBody>
          <a:bodyPr/>
          <a:lstStyle/>
          <a:p>
            <a:pPr>
              <a:defRPr/>
            </a:pPr>
            <a:fld id="{F5F97F56-ED1B-4402-B4AA-8200ED642F30}" type="slidenum">
              <a:rPr lang="en-US" smtClean="0"/>
              <a:pPr>
                <a:defRPr/>
              </a:pPr>
              <a:t>2</a:t>
            </a:fld>
            <a:endParaRPr lang="en-US" dirty="0"/>
          </a:p>
        </p:txBody>
      </p:sp>
    </p:spTree>
    <p:extLst>
      <p:ext uri="{BB962C8B-B14F-4D97-AF65-F5344CB8AC3E}">
        <p14:creationId xmlns:p14="http://schemas.microsoft.com/office/powerpoint/2010/main" xmlns="" val="1872620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is a scalable unit.  Under the operational control of the HHS Incident Response Coordination Team (IRCT) Patient Movement Branch, Operations Section, when deployed, or the Emergency Management Group(EMG) at HHS Headquarters.</a:t>
            </a:r>
          </a:p>
          <a:p>
            <a:r>
              <a:rPr lang="en-US" dirty="0" smtClean="0"/>
              <a:t>If indicated, SAT staff will be deployed to other locations including FCCs, State Health Emergency Coordination centers, State health departments, or specific shelters/hospitals where evacuees are placed.</a:t>
            </a:r>
          </a:p>
          <a:p>
            <a:endParaRPr lang="en-US" dirty="0"/>
          </a:p>
        </p:txBody>
      </p:sp>
      <p:sp>
        <p:nvSpPr>
          <p:cNvPr id="4" name="Slide Number Placeholder 3"/>
          <p:cNvSpPr>
            <a:spLocks noGrp="1"/>
          </p:cNvSpPr>
          <p:nvPr>
            <p:ph type="sldNum" sz="quarter" idx="10"/>
          </p:nvPr>
        </p:nvSpPr>
        <p:spPr/>
        <p:txBody>
          <a:bodyPr/>
          <a:lstStyle/>
          <a:p>
            <a:pPr>
              <a:defRPr/>
            </a:pPr>
            <a:fld id="{F5F97F56-ED1B-4402-B4AA-8200ED642F30}" type="slidenum">
              <a:rPr lang="en-US" smtClean="0"/>
              <a:pPr>
                <a:defRPr/>
              </a:pPr>
              <a:t>3</a:t>
            </a:fld>
            <a:endParaRPr lang="en-US" dirty="0"/>
          </a:p>
        </p:txBody>
      </p:sp>
    </p:spTree>
    <p:extLst>
      <p:ext uri="{BB962C8B-B14F-4D97-AF65-F5344CB8AC3E}">
        <p14:creationId xmlns:p14="http://schemas.microsoft.com/office/powerpoint/2010/main" xmlns="" val="1213521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dirty="0" smtClean="0"/>
              <a:t>If indicated, SAT staff will be deployed to other locations including FCCs, State Health Emergency Coordination centers, State health departments, or specific shelters/hospitals where evacuees are placed.</a:t>
            </a:r>
          </a:p>
          <a:p>
            <a:pPr eaLnBrk="1" hangingPunct="1">
              <a:spcBef>
                <a:spcPct val="0"/>
              </a:spcBef>
            </a:pPr>
            <a:endParaRPr lang="en-US" dirty="0" smtClean="0"/>
          </a:p>
          <a:p>
            <a:pPr eaLnBrk="1" hangingPunct="1">
              <a:spcBef>
                <a:spcPct val="0"/>
              </a:spcBef>
              <a:buFontTx/>
              <a:buChar char="•"/>
            </a:pPr>
            <a:r>
              <a:rPr lang="en-US" dirty="0" smtClean="0"/>
              <a:t>Under the operational control of the HHS Incident Response Coordination Team (IRCT) Patient Movement Branch, Operations Section, when deployed, or the Emergency Management Group (EMG) at HHS Headquarters.</a:t>
            </a:r>
          </a:p>
          <a:p>
            <a:pPr eaLnBrk="1" hangingPunct="1">
              <a:spcBef>
                <a:spcPct val="0"/>
              </a:spcBef>
            </a:pPr>
            <a:endParaRPr lang="en-US" dirty="0"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1F1918-0D12-405C-BEB1-DD45F08E262B}"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will coordinate all aspects of patient return to ensure smooth transition from host State to final destination. Scope of services will include:</a:t>
            </a:r>
          </a:p>
          <a:p>
            <a:r>
              <a:rPr lang="en-US" dirty="0" smtClean="0"/>
              <a:t>Work with FCCs, sending and receiving facilities, as well as State EOCs and health departments to identify/track patients</a:t>
            </a:r>
          </a:p>
          <a:p>
            <a:endParaRPr lang="en-US" dirty="0"/>
          </a:p>
        </p:txBody>
      </p:sp>
      <p:sp>
        <p:nvSpPr>
          <p:cNvPr id="4" name="Slide Number Placeholder 3"/>
          <p:cNvSpPr>
            <a:spLocks noGrp="1"/>
          </p:cNvSpPr>
          <p:nvPr>
            <p:ph type="sldNum" sz="quarter" idx="10"/>
          </p:nvPr>
        </p:nvSpPr>
        <p:spPr/>
        <p:txBody>
          <a:bodyPr/>
          <a:lstStyle/>
          <a:p>
            <a:pPr>
              <a:defRPr/>
            </a:pPr>
            <a:fld id="{F5F97F56-ED1B-4402-B4AA-8200ED642F30}" type="slidenum">
              <a:rPr lang="en-US" smtClean="0"/>
              <a:pPr>
                <a:defRPr/>
              </a:pPr>
              <a:t>5</a:t>
            </a:fld>
            <a:endParaRPr lang="en-US" dirty="0"/>
          </a:p>
        </p:txBody>
      </p:sp>
    </p:spTree>
    <p:extLst>
      <p:ext uri="{BB962C8B-B14F-4D97-AF65-F5344CB8AC3E}">
        <p14:creationId xmlns:p14="http://schemas.microsoft.com/office/powerpoint/2010/main" xmlns="" val="1667477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Ensure transportation, human services (language translation, food, lodging, </a:t>
            </a:r>
            <a:r>
              <a:rPr lang="en-US" dirty="0" err="1" smtClean="0"/>
              <a:t>etc</a:t>
            </a:r>
            <a:r>
              <a:rPr lang="en-US" dirty="0" smtClean="0"/>
              <a:t>) and arrangements for discharged patients and attendants</a:t>
            </a:r>
          </a:p>
          <a:p>
            <a:r>
              <a:rPr lang="en-US" dirty="0" smtClean="0"/>
              <a:t>Coordinate return of patients and attendants to home state</a:t>
            </a:r>
          </a:p>
          <a:p>
            <a:r>
              <a:rPr lang="en-US" dirty="0" smtClean="0"/>
              <a:t>Facilitate communication between attending physician and accepting physician for those requiring follow-on care</a:t>
            </a:r>
          </a:p>
          <a:p>
            <a:endParaRPr lang="en-US" dirty="0"/>
          </a:p>
        </p:txBody>
      </p:sp>
      <p:sp>
        <p:nvSpPr>
          <p:cNvPr id="4" name="Slide Number Placeholder 3"/>
          <p:cNvSpPr>
            <a:spLocks noGrp="1"/>
          </p:cNvSpPr>
          <p:nvPr>
            <p:ph type="sldNum" sz="quarter" idx="10"/>
          </p:nvPr>
        </p:nvSpPr>
        <p:spPr/>
        <p:txBody>
          <a:bodyPr/>
          <a:lstStyle/>
          <a:p>
            <a:pPr>
              <a:defRPr/>
            </a:pPr>
            <a:fld id="{F5F97F56-ED1B-4402-B4AA-8200ED642F30}" type="slidenum">
              <a:rPr lang="en-US" smtClean="0"/>
              <a:pPr>
                <a:defRPr/>
              </a:pPr>
              <a:t>6</a:t>
            </a:fld>
            <a:endParaRPr lang="en-US" dirty="0"/>
          </a:p>
        </p:txBody>
      </p:sp>
    </p:spTree>
    <p:extLst>
      <p:ext uri="{BB962C8B-B14F-4D97-AF65-F5344CB8AC3E}">
        <p14:creationId xmlns:p14="http://schemas.microsoft.com/office/powerpoint/2010/main" xmlns="" val="222903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4FA3C8D-0714-47FE-AB79-5B56F5FB4E01}" type="datetimeFigureOut">
              <a:rPr lang="en-US"/>
              <a:pPr>
                <a:defRPr/>
              </a:pPr>
              <a:t>4/28/2016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15E2BE-93BC-48AD-A6D4-3BC1B6A0388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22C921-970C-409B-A416-1A39FF9BEF59}" type="datetimeFigureOut">
              <a:rPr lang="en-US"/>
              <a:pPr>
                <a:defRPr/>
              </a:pPr>
              <a:t>4/28/2016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0FF6F7-53E7-466C-8519-C7FC80D72BE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CAD8A3-EE78-4449-AAE7-3ED11083D738}" type="datetimeFigureOut">
              <a:rPr lang="en-US"/>
              <a:pPr>
                <a:defRPr/>
              </a:pPr>
              <a:t>4/28/2016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5AFD6C-59AB-4427-B408-F86CBB5B87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dhhs_logo reflex blue rgb.png"/>
          <p:cNvPicPr>
            <a:picLocks noChangeAspect="1"/>
          </p:cNvPicPr>
          <p:nvPr userDrawn="1"/>
        </p:nvPicPr>
        <p:blipFill>
          <a:blip r:embed="rId2" cstate="print"/>
          <a:srcRect/>
          <a:stretch>
            <a:fillRect/>
          </a:stretch>
        </p:blipFill>
        <p:spPr bwMode="auto">
          <a:xfrm>
            <a:off x="228600" y="152400"/>
            <a:ext cx="822325" cy="822325"/>
          </a:xfrm>
          <a:prstGeom prst="rect">
            <a:avLst/>
          </a:prstGeom>
          <a:noFill/>
          <a:ln w="9525">
            <a:noFill/>
            <a:miter lim="800000"/>
            <a:headEnd/>
            <a:tailEnd/>
          </a:ln>
        </p:spPr>
      </p:pic>
      <p:sp>
        <p:nvSpPr>
          <p:cNvPr id="5" name="Line 41"/>
          <p:cNvSpPr>
            <a:spLocks noChangeShapeType="1"/>
          </p:cNvSpPr>
          <p:nvPr userDrawn="1"/>
        </p:nvSpPr>
        <p:spPr bwMode="auto">
          <a:xfrm>
            <a:off x="0" y="1066800"/>
            <a:ext cx="9144000" cy="1588"/>
          </a:xfrm>
          <a:prstGeom prst="line">
            <a:avLst/>
          </a:prstGeom>
          <a:noFill/>
          <a:ln w="38100">
            <a:solidFill>
              <a:srgbClr val="0054A4"/>
            </a:solidFill>
            <a:round/>
            <a:headEnd/>
            <a:tailEnd/>
          </a:ln>
          <a:effectLst/>
        </p:spPr>
        <p:txBody>
          <a:bodyPr lIns="92075" tIns="46038" rIns="92075" bIns="46038" anchor="ctr"/>
          <a:lstStyle/>
          <a:p>
            <a:pPr fontAlgn="auto">
              <a:spcBef>
                <a:spcPts val="0"/>
              </a:spcBef>
              <a:spcAft>
                <a:spcPts val="0"/>
              </a:spcAft>
              <a:defRPr/>
            </a:pPr>
            <a:endParaRPr lang="en-US" dirty="0">
              <a:latin typeface="+mn-lt"/>
              <a:cs typeface="+mn-cs"/>
            </a:endParaRPr>
          </a:p>
        </p:txBody>
      </p:sp>
      <p:sp>
        <p:nvSpPr>
          <p:cNvPr id="6" name="TextBox 10"/>
          <p:cNvSpPr txBox="1"/>
          <p:nvPr userDrawn="1"/>
        </p:nvSpPr>
        <p:spPr>
          <a:xfrm>
            <a:off x="479425" y="6416675"/>
            <a:ext cx="8207375" cy="400050"/>
          </a:xfrm>
          <a:prstGeom prst="rect">
            <a:avLst/>
          </a:prstGeom>
          <a:noFill/>
          <a:ln>
            <a:noFill/>
          </a:ln>
        </p:spPr>
        <p:txBody>
          <a:bodyPr>
            <a:spAutoFit/>
          </a:bodyPr>
          <a:lstStyle/>
          <a:p>
            <a:pPr lvl="1" algn="ctr" fontAlgn="auto">
              <a:spcBef>
                <a:spcPts val="0"/>
              </a:spcBef>
              <a:spcAft>
                <a:spcPts val="0"/>
              </a:spcAft>
              <a:defRPr/>
            </a:pPr>
            <a:r>
              <a:rPr lang="en-US" sz="2000" i="1" spc="30" baseline="30000" dirty="0">
                <a:solidFill>
                  <a:srgbClr val="0054A3"/>
                </a:solidFill>
                <a:latin typeface="+mj-lt"/>
                <a:cs typeface="+mn-cs"/>
              </a:rPr>
              <a:t>ASPR:</a:t>
            </a:r>
            <a:r>
              <a:rPr lang="en-US" sz="2000" i="1" baseline="30000" dirty="0">
                <a:solidFill>
                  <a:srgbClr val="0054A3"/>
                </a:solidFill>
                <a:latin typeface="+mj-lt"/>
                <a:cs typeface="+mn-cs"/>
              </a:rPr>
              <a:t> Resilient People. Healthy Communities. A Nation Prepared.</a:t>
            </a:r>
            <a:endParaRPr lang="en-US" sz="2000" dirty="0">
              <a:latin typeface="+mj-lt"/>
              <a:cs typeface="+mn-cs"/>
            </a:endParaRPr>
          </a:p>
        </p:txBody>
      </p:sp>
      <p:pic>
        <p:nvPicPr>
          <p:cNvPr id="7" name="Picture 1" descr="S:\OSG\OFRD\OFRD Training\Awards Layout &amp; Letters Templates\PHS LOGO BW.tif"/>
          <p:cNvPicPr>
            <a:picLocks noChangeAspect="1" noChangeArrowheads="1"/>
          </p:cNvPicPr>
          <p:nvPr userDrawn="1"/>
        </p:nvPicPr>
        <p:blipFill>
          <a:blip r:embed="rId3" cstate="print"/>
          <a:srcRect/>
          <a:stretch>
            <a:fillRect/>
          </a:stretch>
        </p:blipFill>
        <p:spPr bwMode="auto">
          <a:xfrm>
            <a:off x="8153400" y="152400"/>
            <a:ext cx="822325" cy="8429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9AA95E65-4E51-4B05-8BEA-28D79467B60E}" type="datetimeFigureOut">
              <a:rPr lang="en-US"/>
              <a:pPr>
                <a:defRPr/>
              </a:pPr>
              <a:t>4/28/2016</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2BEB4549-B0DB-4E3C-9DAC-A94C6C26E55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19CAAFD-2E77-4EB2-92D0-979A8291D2E6}" type="datetimeFigureOut">
              <a:rPr lang="en-US"/>
              <a:pPr>
                <a:defRPr/>
              </a:pPr>
              <a:t>4/28/2016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165CAA-202C-462B-963B-D5E4CE4D4E3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EA1E9C7-3FAD-434C-B2F9-51375AEF2824}" type="datetimeFigureOut">
              <a:rPr lang="en-US"/>
              <a:pPr>
                <a:defRPr/>
              </a:pPr>
              <a:t>4/28/2016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416423-B81A-466A-93AE-CF4C653EFDE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D8A5901-88D3-4216-96DC-210B14E6AC1E}" type="datetimeFigureOut">
              <a:rPr lang="en-US"/>
              <a:pPr>
                <a:defRPr/>
              </a:pPr>
              <a:t>4/28/2016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C7721EB-D71F-4C91-8416-85FC50B3D0F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E47B24-712C-427D-8252-3C7371AEBAF6}" type="datetimeFigureOut">
              <a:rPr lang="en-US"/>
              <a:pPr>
                <a:defRPr/>
              </a:pPr>
              <a:t>4/28/2016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2EA9E00-99CB-4CAC-8F3A-76D3EA9C7BD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227E34E-BF41-4E68-B32D-64305412F099}" type="datetimeFigureOut">
              <a:rPr lang="en-US" smtClean="0"/>
              <a:pPr>
                <a:defRPr/>
              </a:pPr>
              <a:t>4/28/2016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93B6D7-2EC9-4CBC-B7BB-27598A23F507}"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1A5A75-C712-4CAB-B507-E55AB5FECBEF}" type="datetimeFigureOut">
              <a:rPr lang="en-US"/>
              <a:pPr>
                <a:defRPr/>
              </a:pPr>
              <a:t>4/28/2016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B1C99D-042E-4625-B8C5-7F1F6160FA3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DFE3B2-A5F3-41FF-B3BE-EC3CCA52FFDF}" type="datetimeFigureOut">
              <a:rPr lang="en-US"/>
              <a:pPr>
                <a:defRPr/>
              </a:pPr>
              <a:t>4/28/2016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D09701-B92D-41F0-ABF5-2C295118FA3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227E34E-BF41-4E68-B32D-64305412F099}" type="datetimeFigureOut">
              <a:rPr lang="en-US"/>
              <a:pPr>
                <a:defRPr/>
              </a:pPr>
              <a:t>4/28/2016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493B6D7-2EC9-4CBC-B7BB-27598A23F50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mailto:maria.fields@samhsa.hhs.gov" TargetMode="External"/><Relationship Id="rId4" Type="http://schemas.openxmlformats.org/officeDocument/2006/relationships/hyperlink" Target="mailto:veronica.m.gordon.mil@mail.mi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hyperlink" Target="http://www.fiveaa.com.au/photosimple_254267?TB_iframe=tru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001713"/>
            <a:ext cx="9144000" cy="3036887"/>
          </a:xfrm>
        </p:spPr>
        <p:txBody>
          <a:bodyPr rtlCol="0">
            <a:normAutofit/>
          </a:bodyPr>
          <a:lstStyle/>
          <a:p>
            <a:pPr eaLnBrk="1" fontAlgn="auto" hangingPunct="1">
              <a:spcAft>
                <a:spcPts val="0"/>
              </a:spcAft>
              <a:defRPr/>
            </a:pPr>
            <a:r>
              <a:rPr lang="en-US" dirty="0" smtClean="0"/>
              <a:t>U.S. Public Health Service</a:t>
            </a:r>
            <a:br>
              <a:rPr lang="en-US" dirty="0" smtClean="0"/>
            </a:br>
            <a:r>
              <a:rPr lang="en-US" dirty="0" smtClean="0"/>
              <a:t>Service Access Teams </a:t>
            </a:r>
          </a:p>
        </p:txBody>
      </p:sp>
      <p:sp>
        <p:nvSpPr>
          <p:cNvPr id="2051" name="Rectangle 3"/>
          <p:cNvSpPr>
            <a:spLocks noGrp="1" noChangeArrowheads="1"/>
          </p:cNvSpPr>
          <p:nvPr>
            <p:ph type="subTitle" idx="1"/>
          </p:nvPr>
        </p:nvSpPr>
        <p:spPr>
          <a:xfrm>
            <a:off x="2273300" y="4114800"/>
            <a:ext cx="6870700" cy="1651000"/>
          </a:xfrm>
        </p:spPr>
        <p:txBody>
          <a:bodyPr rtlCol="0">
            <a:normAutofit/>
          </a:bodyPr>
          <a:lstStyle/>
          <a:p>
            <a:pPr eaLnBrk="1" fontAlgn="auto" hangingPunct="1">
              <a:lnSpc>
                <a:spcPct val="80000"/>
              </a:lnSpc>
              <a:spcAft>
                <a:spcPts val="0"/>
              </a:spcAft>
              <a:buFont typeface="Arial" pitchFamily="34" charset="0"/>
              <a:buNone/>
              <a:defRPr/>
            </a:pPr>
            <a:endParaRPr lang="en-US" sz="2400" dirty="0" smtClean="0"/>
          </a:p>
          <a:p>
            <a:pPr eaLnBrk="1" fontAlgn="auto" hangingPunct="1">
              <a:lnSpc>
                <a:spcPct val="80000"/>
              </a:lnSpc>
              <a:spcAft>
                <a:spcPts val="0"/>
              </a:spcAft>
              <a:buFont typeface="Arial" pitchFamily="34" charset="0"/>
              <a:buNone/>
              <a:defRPr/>
            </a:pPr>
            <a:endParaRPr lang="en-US" sz="2400" dirty="0" smtClean="0"/>
          </a:p>
          <a:p>
            <a:pPr eaLnBrk="1" fontAlgn="auto" hangingPunct="1">
              <a:lnSpc>
                <a:spcPct val="80000"/>
              </a:lnSpc>
              <a:spcAft>
                <a:spcPts val="0"/>
              </a:spcAft>
              <a:buFont typeface="Arial" pitchFamily="34" charset="0"/>
              <a:buNone/>
              <a:defRPr/>
            </a:pPr>
            <a:r>
              <a:rPr lang="en-US" sz="2400" dirty="0" smtClean="0"/>
              <a:t>U.S. Public Health Service (USPHS)</a:t>
            </a:r>
          </a:p>
          <a:p>
            <a:pPr eaLnBrk="1" fontAlgn="auto" hangingPunct="1">
              <a:lnSpc>
                <a:spcPct val="80000"/>
              </a:lnSpc>
              <a:spcAft>
                <a:spcPts val="0"/>
              </a:spcAft>
              <a:buFont typeface="Arial" pitchFamily="34" charset="0"/>
              <a:buNone/>
              <a:defRPr/>
            </a:pPr>
            <a:r>
              <a:rPr lang="en-US" sz="2400" dirty="0" smtClean="0"/>
              <a:t>SAT Role </a:t>
            </a:r>
            <a:r>
              <a:rPr lang="en-US" sz="2400" dirty="0"/>
              <a:t>in </a:t>
            </a:r>
            <a:r>
              <a:rPr lang="en-US" sz="2400" dirty="0" smtClean="0"/>
              <a:t>ESF #8 and HHS activities</a:t>
            </a:r>
            <a:endParaRPr lang="en-US" sz="2400" dirty="0"/>
          </a:p>
        </p:txBody>
      </p:sp>
      <p:pic>
        <p:nvPicPr>
          <p:cNvPr id="14340" name="Picture 18" descr="HHS-logo-White"/>
          <p:cNvPicPr>
            <a:picLocks noChangeAspect="1" noChangeArrowheads="1"/>
          </p:cNvPicPr>
          <p:nvPr/>
        </p:nvPicPr>
        <p:blipFill>
          <a:blip r:embed="rId3" cstate="print"/>
          <a:srcRect/>
          <a:stretch>
            <a:fillRect/>
          </a:stretch>
        </p:blipFill>
        <p:spPr bwMode="auto">
          <a:xfrm>
            <a:off x="7086601" y="152400"/>
            <a:ext cx="1905000" cy="1730468"/>
          </a:xfrm>
          <a:prstGeom prst="rect">
            <a:avLst/>
          </a:prstGeom>
          <a:noFill/>
          <a:ln w="9525">
            <a:noFill/>
            <a:miter lim="800000"/>
            <a:headEnd/>
            <a:tailEnd/>
          </a:ln>
        </p:spPr>
      </p:pic>
      <p:pic>
        <p:nvPicPr>
          <p:cNvPr id="14341" name="Picture 1" descr="S:\OSG\OFRD\OFRD Training\Awards Layout &amp; Letters Templates\PHS Logo.png"/>
          <p:cNvPicPr>
            <a:picLocks noChangeAspect="1" noChangeArrowheads="1"/>
          </p:cNvPicPr>
          <p:nvPr/>
        </p:nvPicPr>
        <p:blipFill>
          <a:blip r:embed="rId4" cstate="print"/>
          <a:srcRect/>
          <a:stretch>
            <a:fillRect/>
          </a:stretch>
        </p:blipFill>
        <p:spPr bwMode="auto">
          <a:xfrm>
            <a:off x="-533399" y="3962400"/>
            <a:ext cx="3505200" cy="1959317"/>
          </a:xfrm>
          <a:prstGeom prst="rect">
            <a:avLst/>
          </a:prstGeom>
          <a:noFill/>
          <a:ln w="9525">
            <a:noFill/>
            <a:miter lim="800000"/>
            <a:headEnd/>
            <a:tailEnd/>
          </a:ln>
        </p:spPr>
      </p:pic>
      <p:sp>
        <p:nvSpPr>
          <p:cNvPr id="2" name="TextBox 1"/>
          <p:cNvSpPr txBox="1"/>
          <p:nvPr/>
        </p:nvSpPr>
        <p:spPr>
          <a:xfrm>
            <a:off x="2590800" y="3608457"/>
            <a:ext cx="5435591" cy="707886"/>
          </a:xfrm>
          <a:prstGeom prst="rect">
            <a:avLst/>
          </a:prstGeom>
          <a:noFill/>
        </p:spPr>
        <p:txBody>
          <a:bodyPr wrap="none" rtlCol="0">
            <a:spAutoFit/>
          </a:bodyPr>
          <a:lstStyle/>
          <a:p>
            <a:r>
              <a:rPr lang="en-US" sz="2000" dirty="0" smtClean="0"/>
              <a:t>CAPT Veronica </a:t>
            </a:r>
            <a:r>
              <a:rPr lang="en-US" sz="2000" dirty="0"/>
              <a:t>Gordon, </a:t>
            </a:r>
            <a:r>
              <a:rPr lang="en-US" sz="2000" dirty="0" smtClean="0"/>
              <a:t>SAT-4 Team Lead</a:t>
            </a:r>
          </a:p>
          <a:p>
            <a:r>
              <a:rPr lang="en-US" sz="2000" dirty="0" smtClean="0"/>
              <a:t>CDR </a:t>
            </a:r>
            <a:r>
              <a:rPr lang="en-US" sz="2000" dirty="0" err="1" smtClean="0"/>
              <a:t>Marivic</a:t>
            </a:r>
            <a:r>
              <a:rPr lang="en-US" sz="2000" dirty="0" smtClean="0"/>
              <a:t> Fields, SAT-4 Deputy Team Lead</a:t>
            </a:r>
            <a:endParaRPr lang="en-US" sz="2000"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p:cNvSpPr>
            <a:spLocks noGrp="1" noChangeArrowheads="1"/>
          </p:cNvSpPr>
          <p:nvPr>
            <p:ph type="title"/>
          </p:nvPr>
        </p:nvSpPr>
        <p:spPr/>
        <p:txBody>
          <a:bodyPr/>
          <a:lstStyle/>
          <a:p>
            <a:pPr eaLnBrk="1" hangingPunct="1">
              <a:defRPr/>
            </a:pPr>
            <a:r>
              <a:rPr lang="en-US" dirty="0" smtClean="0"/>
              <a:t>SAT Primary Functions</a:t>
            </a:r>
          </a:p>
        </p:txBody>
      </p:sp>
      <p:sp>
        <p:nvSpPr>
          <p:cNvPr id="43012" name="Rectangle 5"/>
          <p:cNvSpPr>
            <a:spLocks noGrp="1" noChangeArrowheads="1"/>
          </p:cNvSpPr>
          <p:nvPr>
            <p:ph type="body" idx="4294967295"/>
          </p:nvPr>
        </p:nvSpPr>
        <p:spPr>
          <a:xfrm>
            <a:off x="457200" y="1828800"/>
            <a:ext cx="8229600" cy="3832225"/>
          </a:xfrm>
          <a:prstGeom prst="rect">
            <a:avLst/>
          </a:prstGeom>
        </p:spPr>
        <p:txBody>
          <a:bodyPr>
            <a:normAutofit lnSpcReduction="10000"/>
          </a:bodyPr>
          <a:lstStyle/>
          <a:p>
            <a:pPr eaLnBrk="1" hangingPunct="1">
              <a:lnSpc>
                <a:spcPct val="90000"/>
              </a:lnSpc>
              <a:spcBef>
                <a:spcPts val="0"/>
              </a:spcBef>
              <a:spcAft>
                <a:spcPts val="600"/>
              </a:spcAft>
              <a:defRPr/>
            </a:pPr>
            <a:r>
              <a:rPr lang="en-US" sz="2400" dirty="0" smtClean="0"/>
              <a:t>SAT works with medical facilities, nursing homes, rehabilitative services units who are providing care to evacuees</a:t>
            </a:r>
          </a:p>
          <a:p>
            <a:pPr eaLnBrk="1" hangingPunct="1">
              <a:lnSpc>
                <a:spcPct val="90000"/>
              </a:lnSpc>
              <a:spcBef>
                <a:spcPts val="0"/>
              </a:spcBef>
              <a:spcAft>
                <a:spcPts val="600"/>
              </a:spcAft>
              <a:defRPr/>
            </a:pPr>
            <a:r>
              <a:rPr lang="en-US" sz="2400" dirty="0" smtClean="0"/>
              <a:t>SAT personnel will have access to the Joint Patient Assessment Tracking System (JPATS).  Once operational, the SAT will be responsible for updating JPATS until patients are returned to their final destination</a:t>
            </a:r>
          </a:p>
          <a:p>
            <a:pPr eaLnBrk="1" hangingPunct="1">
              <a:lnSpc>
                <a:spcPct val="90000"/>
              </a:lnSpc>
              <a:spcBef>
                <a:spcPts val="0"/>
              </a:spcBef>
              <a:spcAft>
                <a:spcPts val="600"/>
              </a:spcAft>
              <a:defRPr/>
            </a:pPr>
            <a:r>
              <a:rPr lang="en-US" sz="2400" dirty="0" smtClean="0"/>
              <a:t>The SAT will prepare daily reports and forward to the IRCT, Emergency Management Group (EMG), to state authorities, and hospitals as directed</a:t>
            </a:r>
          </a:p>
          <a:p>
            <a:pPr eaLnBrk="1" hangingPunct="1">
              <a:lnSpc>
                <a:spcPct val="90000"/>
              </a:lnSpc>
              <a:spcBef>
                <a:spcPts val="0"/>
              </a:spcBef>
              <a:spcAft>
                <a:spcPts val="600"/>
              </a:spcAft>
              <a:defRPr/>
            </a:pPr>
            <a:r>
              <a:rPr lang="en-US" sz="2400" dirty="0" smtClean="0"/>
              <a:t>Coordination with appropriate local and state agencies</a:t>
            </a:r>
          </a:p>
        </p:txBody>
      </p:sp>
      <p:sp>
        <p:nvSpPr>
          <p:cNvPr id="5" name="TextBox 4"/>
          <p:cNvSpPr txBox="1"/>
          <p:nvPr/>
        </p:nvSpPr>
        <p:spPr>
          <a:xfrm>
            <a:off x="479425" y="1168400"/>
            <a:ext cx="3883025" cy="584200"/>
          </a:xfrm>
          <a:prstGeom prst="rect">
            <a:avLst/>
          </a:prstGeom>
          <a:noFill/>
        </p:spPr>
        <p:txBody>
          <a:bodyPr wrap="none">
            <a:spAutoFit/>
          </a:bodyPr>
          <a:lstStyle/>
          <a:p>
            <a:pPr>
              <a:defRPr/>
            </a:pPr>
            <a:r>
              <a:rPr lang="en-US" sz="3200" b="1" u="sng" dirty="0">
                <a:effectLst>
                  <a:outerShdw blurRad="38100" dist="38100" dir="2700000" algn="tl">
                    <a:srgbClr val="000000">
                      <a:alpha val="43137"/>
                    </a:srgbClr>
                  </a:outerShdw>
                </a:effectLst>
              </a:rPr>
              <a:t># 5 – Data Collection</a:t>
            </a:r>
          </a:p>
        </p:txBody>
      </p:sp>
      <p:pic>
        <p:nvPicPr>
          <p:cNvPr id="1027" name="Picture 1" descr="C:\Documents and Settings\charles.knell\Desktop\Patient Movement Coordinator\JPATS Banner 4.png"/>
          <p:cNvPicPr>
            <a:picLocks noChangeAspect="1" noChangeArrowheads="1"/>
          </p:cNvPicPr>
          <p:nvPr/>
        </p:nvPicPr>
        <p:blipFill>
          <a:blip r:embed="rId2" cstate="print"/>
          <a:srcRect/>
          <a:stretch>
            <a:fillRect/>
          </a:stretch>
        </p:blipFill>
        <p:spPr bwMode="auto">
          <a:xfrm>
            <a:off x="6019800" y="5759959"/>
            <a:ext cx="2514600" cy="717041"/>
          </a:xfrm>
          <a:prstGeom prst="rect">
            <a:avLst/>
          </a:prstGeom>
          <a:noFill/>
          <a:ln w="9525">
            <a:noFill/>
            <a:miter lim="800000"/>
            <a:headEnd/>
            <a:tailEnd/>
          </a:ln>
        </p:spPr>
      </p:pic>
    </p:spTree>
    <p:extLst>
      <p:ext uri="{BB962C8B-B14F-4D97-AF65-F5344CB8AC3E}">
        <p14:creationId xmlns:p14="http://schemas.microsoft.com/office/powerpoint/2010/main" xmlns="" val="3525956974"/>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4"/>
          <p:cNvSpPr>
            <a:spLocks noGrp="1" noChangeArrowheads="1"/>
          </p:cNvSpPr>
          <p:nvPr>
            <p:ph type="title"/>
          </p:nvPr>
        </p:nvSpPr>
        <p:spPr/>
        <p:txBody>
          <a:bodyPr/>
          <a:lstStyle/>
          <a:p>
            <a:pPr eaLnBrk="1" hangingPunct="1">
              <a:defRPr/>
            </a:pPr>
            <a:r>
              <a:rPr lang="en-US" dirty="0" smtClean="0"/>
              <a:t>Non-patient Support </a:t>
            </a:r>
          </a:p>
        </p:txBody>
      </p:sp>
      <p:sp>
        <p:nvSpPr>
          <p:cNvPr id="41988" name="Rectangle 5"/>
          <p:cNvSpPr>
            <a:spLocks noGrp="1" noChangeArrowheads="1"/>
          </p:cNvSpPr>
          <p:nvPr>
            <p:ph type="body" idx="4294967295"/>
          </p:nvPr>
        </p:nvSpPr>
        <p:spPr>
          <a:xfrm>
            <a:off x="457200" y="1371600"/>
            <a:ext cx="8229600" cy="4525963"/>
          </a:xfrm>
          <a:prstGeom prst="rect">
            <a:avLst/>
          </a:prstGeom>
        </p:spPr>
        <p:txBody>
          <a:bodyPr>
            <a:normAutofit lnSpcReduction="10000"/>
          </a:bodyPr>
          <a:lstStyle/>
          <a:p>
            <a:pPr eaLnBrk="1" hangingPunct="1">
              <a:defRPr/>
            </a:pPr>
            <a:r>
              <a:rPr lang="en-US" sz="2800" dirty="0" smtClean="0"/>
              <a:t>FEMA ESF #8 Mission Assignment to support provision of services to:</a:t>
            </a:r>
          </a:p>
          <a:p>
            <a:pPr lvl="1" eaLnBrk="1" hangingPunct="1">
              <a:defRPr/>
            </a:pPr>
            <a:r>
              <a:rPr lang="en-US" sz="2400" dirty="0" smtClean="0"/>
              <a:t>Non-medical attendants</a:t>
            </a:r>
          </a:p>
          <a:p>
            <a:pPr lvl="1" eaLnBrk="1" hangingPunct="1">
              <a:defRPr/>
            </a:pPr>
            <a:r>
              <a:rPr lang="en-US" sz="2400" dirty="0" smtClean="0"/>
              <a:t>Service animals</a:t>
            </a:r>
          </a:p>
          <a:p>
            <a:pPr lvl="1" eaLnBrk="1" hangingPunct="1">
              <a:defRPr/>
            </a:pPr>
            <a:r>
              <a:rPr lang="en-US" sz="2400" dirty="0" smtClean="0"/>
              <a:t>Discharged patients who can’t immediately be returned</a:t>
            </a:r>
          </a:p>
          <a:p>
            <a:pPr eaLnBrk="1" hangingPunct="1">
              <a:defRPr/>
            </a:pPr>
            <a:r>
              <a:rPr lang="en-US" sz="2800" dirty="0" smtClean="0"/>
              <a:t>Services either under ESF #8 sub-tasking, or direct to HHS</a:t>
            </a:r>
          </a:p>
          <a:p>
            <a:pPr eaLnBrk="1" hangingPunct="1">
              <a:defRPr/>
            </a:pPr>
            <a:r>
              <a:rPr lang="en-US" sz="2800" dirty="0" smtClean="0"/>
              <a:t>Range of services to include clothing, hygiene products, service animals (food), hotel, food, and local transportation</a:t>
            </a:r>
          </a:p>
        </p:txBody>
      </p:sp>
    </p:spTree>
    <p:extLst>
      <p:ext uri="{BB962C8B-B14F-4D97-AF65-F5344CB8AC3E}">
        <p14:creationId xmlns:p14="http://schemas.microsoft.com/office/powerpoint/2010/main" xmlns="" val="2630562888"/>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1"/>
          </p:nvPr>
        </p:nvSpPr>
        <p:spPr>
          <a:xfrm>
            <a:off x="457200" y="6251575"/>
            <a:ext cx="2133600" cy="476250"/>
          </a:xfrm>
          <a:noFill/>
        </p:spPr>
        <p:txBody>
          <a:bodyPr/>
          <a:lstStyle/>
          <a:p>
            <a:pPr algn="l"/>
            <a:fld id="{4ED6B444-261B-4EB2-A031-9E0976B54766}" type="slidenum">
              <a:rPr lang="en-US" smtClean="0"/>
              <a:pPr algn="l"/>
              <a:t>12</a:t>
            </a:fld>
            <a:endParaRPr lang="en-US" dirty="0" smtClean="0"/>
          </a:p>
        </p:txBody>
      </p:sp>
      <p:sp>
        <p:nvSpPr>
          <p:cNvPr id="44035" name="Rectangle 4"/>
          <p:cNvSpPr>
            <a:spLocks noGrp="1" noChangeArrowheads="1"/>
          </p:cNvSpPr>
          <p:nvPr>
            <p:ph type="title"/>
          </p:nvPr>
        </p:nvSpPr>
        <p:spPr/>
        <p:txBody>
          <a:bodyPr/>
          <a:lstStyle/>
          <a:p>
            <a:pPr eaLnBrk="1" hangingPunct="1">
              <a:defRPr/>
            </a:pPr>
            <a:r>
              <a:rPr lang="en-US" dirty="0" smtClean="0"/>
              <a:t>In Case of Death</a:t>
            </a:r>
          </a:p>
        </p:txBody>
      </p:sp>
      <p:sp>
        <p:nvSpPr>
          <p:cNvPr id="44036" name="Rectangle 5"/>
          <p:cNvSpPr>
            <a:spLocks noGrp="1" noChangeArrowheads="1"/>
          </p:cNvSpPr>
          <p:nvPr>
            <p:ph type="body" idx="4294967295"/>
          </p:nvPr>
        </p:nvSpPr>
        <p:spPr>
          <a:xfrm>
            <a:off x="457200" y="1751013"/>
            <a:ext cx="8305800" cy="4503737"/>
          </a:xfrm>
          <a:prstGeom prst="rect">
            <a:avLst/>
          </a:prstGeom>
        </p:spPr>
        <p:txBody>
          <a:bodyPr/>
          <a:lstStyle/>
          <a:p>
            <a:pPr eaLnBrk="1" hangingPunct="1">
              <a:defRPr/>
            </a:pPr>
            <a:r>
              <a:rPr lang="en-US" dirty="0" smtClean="0"/>
              <a:t>If a patient dies during response operations – SAT will coordinate with appropriate local or State authorities and patient’s family for disposition of remains.</a:t>
            </a:r>
          </a:p>
        </p:txBody>
      </p:sp>
      <p:pic>
        <p:nvPicPr>
          <p:cNvPr id="45062" name="Picture 6" descr="http://t3.gstatic.com/images?q=tbn:ANd9GcQt3F1WB8GFlYYA9JEfzuvfmueGsNfjitncFgj90hquOJGtr4tN"/>
          <p:cNvPicPr>
            <a:picLocks noChangeAspect="1" noChangeArrowheads="1"/>
          </p:cNvPicPr>
          <p:nvPr/>
        </p:nvPicPr>
        <p:blipFill>
          <a:blip r:embed="rId2" cstate="print"/>
          <a:srcRect/>
          <a:stretch>
            <a:fillRect/>
          </a:stretch>
        </p:blipFill>
        <p:spPr bwMode="auto">
          <a:xfrm>
            <a:off x="2965450" y="4114800"/>
            <a:ext cx="3101522" cy="2109035"/>
          </a:xfrm>
          <a:prstGeom prst="rect">
            <a:avLst/>
          </a:prstGeom>
          <a:ln>
            <a:noFill/>
          </a:ln>
          <a:effectLst>
            <a:softEdge rad="317500"/>
          </a:effectLst>
        </p:spPr>
      </p:pic>
    </p:spTree>
    <p:extLst>
      <p:ext uri="{BB962C8B-B14F-4D97-AF65-F5344CB8AC3E}">
        <p14:creationId xmlns:p14="http://schemas.microsoft.com/office/powerpoint/2010/main" xmlns="" val="483743953"/>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Summary</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a:spcBef>
                <a:spcPts val="0"/>
              </a:spcBef>
              <a:spcAft>
                <a:spcPts val="1200"/>
              </a:spcAft>
              <a:defRPr/>
            </a:pPr>
            <a:r>
              <a:rPr lang="en-US" dirty="0" smtClean="0"/>
              <a:t>Primary mission – to facilitate the return of ESF #8 patients back to their home of record and coordinate human services </a:t>
            </a:r>
          </a:p>
          <a:p>
            <a:pPr>
              <a:spcBef>
                <a:spcPts val="0"/>
              </a:spcBef>
              <a:spcAft>
                <a:spcPts val="1200"/>
              </a:spcAft>
              <a:defRPr/>
            </a:pPr>
            <a:r>
              <a:rPr lang="en-US" dirty="0" smtClean="0"/>
              <a:t>Will utilize JPATS to track patients and update their status</a:t>
            </a:r>
          </a:p>
        </p:txBody>
      </p:sp>
    </p:spTree>
    <p:extLst>
      <p:ext uri="{BB962C8B-B14F-4D97-AF65-F5344CB8AC3E}">
        <p14:creationId xmlns:p14="http://schemas.microsoft.com/office/powerpoint/2010/main" xmlns="" val="1901567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a:xfrm>
            <a:off x="2057400" y="1447800"/>
            <a:ext cx="5410200" cy="1009650"/>
          </a:xfrm>
        </p:spPr>
        <p:txBody>
          <a:bodyPr/>
          <a:lstStyle/>
          <a:p>
            <a:pPr eaLnBrk="1" hangingPunct="1"/>
            <a:r>
              <a:rPr lang="en-US" dirty="0" smtClean="0"/>
              <a:t>Questions?</a:t>
            </a:r>
          </a:p>
        </p:txBody>
      </p:sp>
      <p:sp>
        <p:nvSpPr>
          <p:cNvPr id="266245" name="Rectangle 5"/>
          <p:cNvSpPr>
            <a:spLocks noGrp="1" noChangeArrowheads="1"/>
          </p:cNvSpPr>
          <p:nvPr>
            <p:ph type="subTitle" idx="1"/>
          </p:nvPr>
        </p:nvSpPr>
        <p:spPr>
          <a:xfrm>
            <a:off x="1752600" y="4746724"/>
            <a:ext cx="5867400" cy="1654076"/>
          </a:xfrm>
        </p:spPr>
        <p:txBody>
          <a:bodyPr rtlCol="0">
            <a:normAutofit fontScale="62500" lnSpcReduction="20000"/>
          </a:bodyPr>
          <a:lstStyle/>
          <a:p>
            <a:pPr eaLnBrk="1" fontAlgn="auto" hangingPunct="1">
              <a:spcAft>
                <a:spcPts val="0"/>
              </a:spcAft>
              <a:buFont typeface="Arial" pitchFamily="34" charset="0"/>
              <a:buNone/>
              <a:defRPr/>
            </a:pPr>
            <a:r>
              <a:rPr lang="en-US" sz="2000" dirty="0" smtClean="0"/>
              <a:t>Any additional questions please contact:</a:t>
            </a:r>
          </a:p>
          <a:p>
            <a:pPr eaLnBrk="1" fontAlgn="auto" hangingPunct="1">
              <a:spcAft>
                <a:spcPts val="0"/>
              </a:spcAft>
              <a:buFont typeface="Arial" pitchFamily="34" charset="0"/>
              <a:buNone/>
              <a:defRPr/>
            </a:pPr>
            <a:r>
              <a:rPr lang="en-US" sz="2000" dirty="0" smtClean="0"/>
              <a:t>CAPT Dan Beck</a:t>
            </a:r>
          </a:p>
          <a:p>
            <a:pPr eaLnBrk="1" fontAlgn="auto" hangingPunct="1">
              <a:spcAft>
                <a:spcPts val="0"/>
              </a:spcAft>
              <a:defRPr/>
            </a:pPr>
            <a:r>
              <a:rPr lang="en-US" sz="2000" dirty="0"/>
              <a:t>Dan.Beck@hhs.gov</a:t>
            </a:r>
          </a:p>
          <a:p>
            <a:pPr eaLnBrk="1" fontAlgn="auto" hangingPunct="1">
              <a:spcAft>
                <a:spcPts val="0"/>
              </a:spcAft>
              <a:buFont typeface="Arial" pitchFamily="34" charset="0"/>
              <a:buNone/>
              <a:defRPr/>
            </a:pPr>
            <a:r>
              <a:rPr lang="en-US" sz="2000" smtClean="0"/>
              <a:t>Director</a:t>
            </a:r>
            <a:r>
              <a:rPr lang="en-US" sz="2000" dirty="0" smtClean="0"/>
              <a:t>, Readiness and Deployment </a:t>
            </a:r>
            <a:r>
              <a:rPr lang="en-US" sz="2000" smtClean="0"/>
              <a:t>Operations Group</a:t>
            </a:r>
          </a:p>
          <a:p>
            <a:pPr eaLnBrk="1" fontAlgn="auto" hangingPunct="1">
              <a:spcAft>
                <a:spcPts val="0"/>
              </a:spcAft>
              <a:buFont typeface="Arial" pitchFamily="34" charset="0"/>
              <a:buNone/>
              <a:defRPr/>
            </a:pPr>
            <a:endParaRPr lang="en-US" sz="2000" dirty="0" smtClean="0"/>
          </a:p>
          <a:p>
            <a:pPr eaLnBrk="1" fontAlgn="auto" hangingPunct="1">
              <a:spcAft>
                <a:spcPts val="0"/>
              </a:spcAft>
              <a:defRPr/>
            </a:pPr>
            <a:r>
              <a:rPr lang="en-US" sz="2000" dirty="0"/>
              <a:t>Division of Commissioned Corps </a:t>
            </a:r>
            <a:r>
              <a:rPr lang="en-US" sz="2000" dirty="0" smtClean="0"/>
              <a:t>Personnel </a:t>
            </a:r>
            <a:r>
              <a:rPr lang="en-US" sz="2000" dirty="0"/>
              <a:t>and Readiness</a:t>
            </a:r>
          </a:p>
          <a:p>
            <a:pPr eaLnBrk="1" fontAlgn="auto" hangingPunct="1">
              <a:spcAft>
                <a:spcPts val="0"/>
              </a:spcAft>
              <a:buFont typeface="Arial" pitchFamily="34" charset="0"/>
              <a:buNone/>
              <a:defRPr/>
            </a:pPr>
            <a:r>
              <a:rPr lang="en-US" sz="2000" dirty="0" smtClean="0"/>
              <a:t>Office of the Surgeon General</a:t>
            </a:r>
          </a:p>
          <a:p>
            <a:pPr eaLnBrk="1" fontAlgn="auto" hangingPunct="1">
              <a:spcAft>
                <a:spcPts val="0"/>
              </a:spcAft>
              <a:buFont typeface="Arial" pitchFamily="34" charset="0"/>
              <a:buNone/>
              <a:defRPr/>
            </a:pPr>
            <a:r>
              <a:rPr lang="en-US" sz="2000" dirty="0" smtClean="0"/>
              <a:t>United States Public Health Service</a:t>
            </a:r>
          </a:p>
        </p:txBody>
      </p:sp>
      <p:pic>
        <p:nvPicPr>
          <p:cNvPr id="40964" name="Picture 18" descr="HHS-logo-White"/>
          <p:cNvPicPr>
            <a:picLocks noChangeAspect="1" noChangeArrowheads="1"/>
          </p:cNvPicPr>
          <p:nvPr/>
        </p:nvPicPr>
        <p:blipFill>
          <a:blip r:embed="rId2" cstate="print"/>
          <a:srcRect/>
          <a:stretch>
            <a:fillRect/>
          </a:stretch>
        </p:blipFill>
        <p:spPr bwMode="auto">
          <a:xfrm>
            <a:off x="7362825" y="152400"/>
            <a:ext cx="1628775" cy="1479550"/>
          </a:xfrm>
          <a:prstGeom prst="rect">
            <a:avLst/>
          </a:prstGeom>
          <a:noFill/>
          <a:ln w="9525">
            <a:noFill/>
            <a:miter lim="800000"/>
            <a:headEnd/>
            <a:tailEnd/>
          </a:ln>
        </p:spPr>
      </p:pic>
      <p:pic>
        <p:nvPicPr>
          <p:cNvPr id="40965" name="Picture 1" descr="S:\OSG\OFRD\OFRD Training\Awards Layout &amp; Letters Templates\PHS Logo.png"/>
          <p:cNvPicPr>
            <a:picLocks noChangeAspect="1" noChangeArrowheads="1"/>
          </p:cNvPicPr>
          <p:nvPr/>
        </p:nvPicPr>
        <p:blipFill>
          <a:blip r:embed="rId3" cstate="print"/>
          <a:srcRect/>
          <a:stretch>
            <a:fillRect/>
          </a:stretch>
        </p:blipFill>
        <p:spPr bwMode="auto">
          <a:xfrm>
            <a:off x="-685800" y="0"/>
            <a:ext cx="3276600" cy="1831975"/>
          </a:xfrm>
          <a:prstGeom prst="rect">
            <a:avLst/>
          </a:prstGeom>
          <a:noFill/>
          <a:ln w="9525">
            <a:noFill/>
            <a:miter lim="800000"/>
            <a:headEnd/>
            <a:tailEnd/>
          </a:ln>
        </p:spPr>
      </p:pic>
      <p:sp>
        <p:nvSpPr>
          <p:cNvPr id="2" name="TextBox 1"/>
          <p:cNvSpPr txBox="1"/>
          <p:nvPr/>
        </p:nvSpPr>
        <p:spPr>
          <a:xfrm>
            <a:off x="3017982" y="2438400"/>
            <a:ext cx="3470822" cy="2308324"/>
          </a:xfrm>
          <a:prstGeom prst="rect">
            <a:avLst/>
          </a:prstGeom>
          <a:noFill/>
        </p:spPr>
        <p:txBody>
          <a:bodyPr wrap="none" rtlCol="0">
            <a:spAutoFit/>
          </a:bodyPr>
          <a:lstStyle/>
          <a:p>
            <a:pPr algn="ctr"/>
            <a:r>
              <a:rPr lang="en-US" dirty="0" smtClean="0"/>
              <a:t>CAPT Veronica Gordon</a:t>
            </a:r>
          </a:p>
          <a:p>
            <a:pPr algn="ctr"/>
            <a:endParaRPr lang="en-US" dirty="0" smtClean="0"/>
          </a:p>
          <a:p>
            <a:pPr algn="ctr"/>
            <a:r>
              <a:rPr lang="en-US" dirty="0" smtClean="0">
                <a:hlinkClick r:id="rId4"/>
              </a:rPr>
              <a:t>veronica.m.gordon.mil@mail.mil</a:t>
            </a:r>
            <a:endParaRPr lang="en-US" dirty="0" smtClean="0"/>
          </a:p>
          <a:p>
            <a:pPr algn="ctr"/>
            <a:endParaRPr lang="en-US" dirty="0"/>
          </a:p>
          <a:p>
            <a:pPr algn="ctr"/>
            <a:r>
              <a:rPr lang="en-US" dirty="0" smtClean="0"/>
              <a:t>CDR </a:t>
            </a:r>
            <a:r>
              <a:rPr lang="en-US" dirty="0" err="1" smtClean="0"/>
              <a:t>Marivic</a:t>
            </a:r>
            <a:r>
              <a:rPr lang="en-US" dirty="0" smtClean="0"/>
              <a:t> Fields</a:t>
            </a:r>
          </a:p>
          <a:p>
            <a:pPr algn="ctr"/>
            <a:endParaRPr lang="en-US" dirty="0" smtClean="0"/>
          </a:p>
          <a:p>
            <a:pPr algn="ctr"/>
            <a:r>
              <a:rPr lang="en-US" dirty="0" smtClean="0">
                <a:hlinkClick r:id="rId5"/>
              </a:rPr>
              <a:t>maria.fields@samhsa.hhs.gov</a:t>
            </a:r>
            <a:endParaRPr lang="en-US" dirty="0" smtClean="0"/>
          </a:p>
          <a:p>
            <a:endParaRPr lang="en-US"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smtClean="0"/>
              <a:t>Overview</a:t>
            </a:r>
            <a:endParaRPr lang="en-US" dirty="0"/>
          </a:p>
        </p:txBody>
      </p:sp>
      <p:sp>
        <p:nvSpPr>
          <p:cNvPr id="8" name="Content Placeholder 7"/>
          <p:cNvSpPr>
            <a:spLocks noGrp="1"/>
          </p:cNvSpPr>
          <p:nvPr>
            <p:ph idx="4294967295"/>
          </p:nvPr>
        </p:nvSpPr>
        <p:spPr>
          <a:xfrm>
            <a:off x="228600" y="2514600"/>
            <a:ext cx="8229600" cy="3763963"/>
          </a:xfrm>
          <a:prstGeom prst="rect">
            <a:avLst/>
          </a:prstGeom>
        </p:spPr>
        <p:txBody>
          <a:bodyPr/>
          <a:lstStyle/>
          <a:p>
            <a:pPr>
              <a:defRPr/>
            </a:pPr>
            <a:r>
              <a:rPr lang="en-US" dirty="0" smtClean="0"/>
              <a:t>Discuss </a:t>
            </a:r>
            <a:r>
              <a:rPr lang="en-US" dirty="0"/>
              <a:t>Service Access Teams (SAT) and their employment in support of ESF #8 and HHS activities</a:t>
            </a:r>
          </a:p>
          <a:p>
            <a:pPr>
              <a:defRPr/>
            </a:pPr>
            <a:r>
              <a:rPr lang="en-US" dirty="0" smtClean="0"/>
              <a:t>SATs’ primary </a:t>
            </a:r>
            <a:r>
              <a:rPr lang="en-US" dirty="0"/>
              <a:t>r</a:t>
            </a:r>
            <a:r>
              <a:rPr lang="en-US" dirty="0" smtClean="0"/>
              <a:t>oles during a disaster response</a:t>
            </a:r>
          </a:p>
          <a:p>
            <a:pPr marL="457200" lvl="1" indent="0">
              <a:buNone/>
              <a:defRPr/>
            </a:pPr>
            <a:endParaRPr lang="en-US" dirty="0"/>
          </a:p>
        </p:txBody>
      </p:sp>
      <p:sp>
        <p:nvSpPr>
          <p:cNvPr id="2" name="Text Placeholder 1"/>
          <p:cNvSpPr>
            <a:spLocks noGrp="1"/>
          </p:cNvSpPr>
          <p:nvPr>
            <p:ph type="body" sz="quarter" idx="11"/>
          </p:nvPr>
        </p:nvSpPr>
        <p:spPr/>
        <p:txBody>
          <a:bodyPr/>
          <a:lstStyle/>
          <a:p>
            <a:pPr>
              <a:spcBef>
                <a:spcPts val="0"/>
              </a:spcBef>
              <a:spcAft>
                <a:spcPts val="1200"/>
              </a:spcAft>
              <a:defRPr/>
            </a:pPr>
            <a:endParaRPr lang="en-US" dirty="0" smtClean="0"/>
          </a:p>
          <a:p>
            <a:pPr>
              <a:spcBef>
                <a:spcPts val="0"/>
              </a:spcBef>
              <a:spcAft>
                <a:spcPts val="1200"/>
              </a:spcAft>
              <a:defRPr/>
            </a:pPr>
            <a:endParaRPr lang="en-US" dirty="0" smtClean="0"/>
          </a:p>
          <a:p>
            <a:pPr>
              <a:spcBef>
                <a:spcPts val="0"/>
              </a:spcBef>
              <a:spcAft>
                <a:spcPts val="1200"/>
              </a:spcAft>
              <a:defRPr/>
            </a:pPr>
            <a:endParaRPr lang="en-US" dirty="0" smtClean="0"/>
          </a:p>
          <a:p>
            <a:pPr>
              <a:spcBef>
                <a:spcPts val="0"/>
              </a:spcBef>
              <a:spcAft>
                <a:spcPts val="1200"/>
              </a:spcAft>
              <a:defRPr/>
            </a:pPr>
            <a:endParaRPr lang="en-US" dirty="0"/>
          </a:p>
        </p:txBody>
      </p:sp>
    </p:spTree>
    <p:extLst>
      <p:ext uri="{BB962C8B-B14F-4D97-AF65-F5344CB8AC3E}">
        <p14:creationId xmlns:p14="http://schemas.microsoft.com/office/powerpoint/2010/main" xmlns="" val="18953968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4"/>
          <p:cNvSpPr>
            <a:spLocks noGrp="1" noChangeArrowheads="1"/>
          </p:cNvSpPr>
          <p:nvPr>
            <p:ph type="title"/>
          </p:nvPr>
        </p:nvSpPr>
        <p:spPr/>
        <p:txBody>
          <a:bodyPr>
            <a:normAutofit/>
          </a:bodyPr>
          <a:lstStyle/>
          <a:p>
            <a:pPr>
              <a:defRPr/>
            </a:pPr>
            <a:r>
              <a:rPr lang="en-US" sz="3600" dirty="0" smtClean="0"/>
              <a:t>Service Access Team (SAT)</a:t>
            </a:r>
          </a:p>
        </p:txBody>
      </p:sp>
      <p:sp>
        <p:nvSpPr>
          <p:cNvPr id="33796" name="Rectangle 5"/>
          <p:cNvSpPr>
            <a:spLocks noGrp="1" noChangeArrowheads="1"/>
          </p:cNvSpPr>
          <p:nvPr>
            <p:ph type="body" idx="4294967295"/>
          </p:nvPr>
        </p:nvSpPr>
        <p:spPr>
          <a:xfrm>
            <a:off x="457200" y="1600200"/>
            <a:ext cx="8382000" cy="4525963"/>
          </a:xfrm>
          <a:prstGeom prst="rect">
            <a:avLst/>
          </a:prstGeom>
        </p:spPr>
        <p:txBody>
          <a:bodyPr/>
          <a:lstStyle/>
          <a:p>
            <a:pPr>
              <a:spcBef>
                <a:spcPts val="0"/>
              </a:spcBef>
              <a:spcAft>
                <a:spcPts val="1200"/>
              </a:spcAft>
              <a:defRPr/>
            </a:pPr>
            <a:r>
              <a:rPr lang="en-US" dirty="0" smtClean="0"/>
              <a:t>Five (5) teams of 10-20 U.S. Public Health Service officers</a:t>
            </a:r>
          </a:p>
          <a:p>
            <a:pPr>
              <a:spcBef>
                <a:spcPts val="0"/>
              </a:spcBef>
              <a:spcAft>
                <a:spcPts val="1200"/>
              </a:spcAft>
              <a:defRPr/>
            </a:pPr>
            <a:r>
              <a:rPr lang="en-US" dirty="0"/>
              <a:t>Scalable</a:t>
            </a:r>
          </a:p>
          <a:p>
            <a:pPr>
              <a:spcBef>
                <a:spcPts val="0"/>
              </a:spcBef>
              <a:spcAft>
                <a:spcPts val="1200"/>
              </a:spcAft>
              <a:defRPr/>
            </a:pPr>
            <a:r>
              <a:rPr lang="en-US" dirty="0" smtClean="0"/>
              <a:t>Under HHS </a:t>
            </a:r>
            <a:r>
              <a:rPr lang="en-US" dirty="0"/>
              <a:t>IRCT Patient Movement </a:t>
            </a:r>
            <a:r>
              <a:rPr lang="en-US" dirty="0" smtClean="0"/>
              <a:t>Branch or EMG at HHS headquarters</a:t>
            </a:r>
            <a:endParaRPr lang="en-US" dirty="0"/>
          </a:p>
          <a:p>
            <a:pPr>
              <a:spcBef>
                <a:spcPts val="0"/>
              </a:spcBef>
              <a:spcAft>
                <a:spcPts val="1200"/>
              </a:spcAft>
              <a:defRPr/>
            </a:pPr>
            <a:r>
              <a:rPr lang="en-US" dirty="0" smtClean="0"/>
              <a:t>Disaster Case Management + Repatriation</a:t>
            </a:r>
          </a:p>
        </p:txBody>
      </p:sp>
      <p:pic>
        <p:nvPicPr>
          <p:cNvPr id="6" name="Picture 1" descr="S:\OSG\OFRD\OFRD Training\Awards Layout &amp; Letters Templates\PHS Logo.png"/>
          <p:cNvPicPr>
            <a:picLocks noChangeAspect="1" noChangeArrowheads="1"/>
          </p:cNvPicPr>
          <p:nvPr/>
        </p:nvPicPr>
        <p:blipFill>
          <a:blip r:embed="rId3" cstate="print"/>
          <a:srcRect/>
          <a:stretch>
            <a:fillRect/>
          </a:stretch>
        </p:blipFill>
        <p:spPr bwMode="auto">
          <a:xfrm>
            <a:off x="1371600" y="5105400"/>
            <a:ext cx="2166937" cy="1211262"/>
          </a:xfrm>
          <a:prstGeom prst="rect">
            <a:avLst/>
          </a:prstGeom>
          <a:noFill/>
          <a:ln w="9525">
            <a:noFill/>
            <a:miter lim="800000"/>
            <a:headEnd/>
            <a:tailEnd/>
          </a:ln>
        </p:spPr>
      </p:pic>
      <p:sp>
        <p:nvSpPr>
          <p:cNvPr id="3" name="TextBox 2"/>
          <p:cNvSpPr txBox="1"/>
          <p:nvPr/>
        </p:nvSpPr>
        <p:spPr>
          <a:xfrm>
            <a:off x="3200400" y="5467989"/>
            <a:ext cx="4464684" cy="369332"/>
          </a:xfrm>
          <a:prstGeom prst="rect">
            <a:avLst/>
          </a:prstGeom>
          <a:noFill/>
          <a:ln>
            <a:solidFill>
              <a:schemeClr val="tx1"/>
            </a:solidFill>
          </a:ln>
          <a:effectLst>
            <a:softEdge rad="31750"/>
          </a:effectLst>
        </p:spPr>
        <p:txBody>
          <a:bodyPr wrap="none" rtlCol="0">
            <a:spAutoFit/>
          </a:bodyPr>
          <a:lstStyle/>
          <a:p>
            <a:r>
              <a:rPr lang="en-US" b="1" dirty="0" smtClean="0">
                <a:effectLst>
                  <a:outerShdw blurRad="50800" dist="50800" dir="5400000" algn="ctr" rotWithShape="0">
                    <a:srgbClr val="FFFF00"/>
                  </a:outerShdw>
                </a:effectLst>
                <a:latin typeface="Baskerville Old Face" panose="02020602080505020303" pitchFamily="18" charset="0"/>
              </a:rPr>
              <a:t>Readiness and Deployment Operations Group</a:t>
            </a:r>
            <a:endParaRPr lang="en-US" b="1" dirty="0">
              <a:effectLst>
                <a:outerShdw blurRad="50800" dist="50800" dir="5400000" algn="ctr" rotWithShape="0">
                  <a:srgbClr val="FFFF00"/>
                </a:outerShdw>
              </a:effectLst>
              <a:latin typeface="Baskerville Old Face" panose="02020602080505020303" pitchFamily="18" charset="0"/>
            </a:endParaRPr>
          </a:p>
        </p:txBody>
      </p:sp>
    </p:spTree>
    <p:extLst>
      <p:ext uri="{BB962C8B-B14F-4D97-AF65-F5344CB8AC3E}">
        <p14:creationId xmlns:p14="http://schemas.microsoft.com/office/powerpoint/2010/main" xmlns="" val="4072725488"/>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0" y="0"/>
            <a:ext cx="0" cy="0"/>
          </a:xfrm>
        </p:spPr>
        <p:txBody>
          <a:bodyPr rtlCol="0" anchor="ctr"/>
          <a:lstStyle/>
          <a:p>
            <a:pPr marL="0" indent="0" algn="ctr" eaLnBrk="1" fontAlgn="auto" hangingPunct="1">
              <a:spcBef>
                <a:spcPts val="0"/>
              </a:spcBef>
              <a:spcAft>
                <a:spcPts val="0"/>
              </a:spcAft>
              <a:buFontTx/>
              <a:buNone/>
              <a:defRPr/>
            </a:pPr>
            <a:endParaRPr lang="en-US" sz="1200" dirty="0">
              <a:solidFill>
                <a:schemeClr val="tx1">
                  <a:tint val="75000"/>
                </a:schemeClr>
              </a:solidFill>
            </a:endParaRPr>
          </a:p>
        </p:txBody>
      </p:sp>
      <p:sp>
        <p:nvSpPr>
          <p:cNvPr id="21508" name="Title 2"/>
          <p:cNvSpPr>
            <a:spLocks noGrp="1"/>
          </p:cNvSpPr>
          <p:nvPr>
            <p:ph type="title"/>
          </p:nvPr>
        </p:nvSpPr>
        <p:spPr/>
        <p:txBody>
          <a:bodyPr/>
          <a:lstStyle/>
          <a:p>
            <a:pPr eaLnBrk="1" hangingPunct="1"/>
            <a:r>
              <a:rPr lang="en-US" smtClean="0"/>
              <a:t>Command and Control</a:t>
            </a:r>
          </a:p>
        </p:txBody>
      </p:sp>
      <p:sp>
        <p:nvSpPr>
          <p:cNvPr id="1029" name="Slide Number Placeholder 3"/>
          <p:cNvSpPr>
            <a:spLocks noGrp="1"/>
          </p:cNvSpPr>
          <p:nvPr>
            <p:ph type="sldNum" sz="quarter" idx="12"/>
          </p:nvPr>
        </p:nvSpPr>
        <p:spPr>
          <a:xfrm>
            <a:off x="457200" y="6251575"/>
            <a:ext cx="2133600" cy="476250"/>
          </a:xfrm>
        </p:spPr>
        <p:txBody>
          <a:bodyPr/>
          <a:lstStyle/>
          <a:p>
            <a:pPr algn="l">
              <a:defRPr/>
            </a:pPr>
            <a:fld id="{53A0A4D3-FB3D-4E7A-AF8D-B29435CF2B2E}" type="slidenum">
              <a:rPr lang="en-US"/>
              <a:pPr algn="l">
                <a:defRPr/>
              </a:pPr>
              <a:t>4</a:t>
            </a:fld>
            <a:endParaRPr lang="en-US" dirty="0"/>
          </a:p>
        </p:txBody>
      </p:sp>
      <p:graphicFrame>
        <p:nvGraphicFramePr>
          <p:cNvPr id="21506" name="Object 2"/>
          <p:cNvGraphicFramePr>
            <a:graphicFrameLocks noChangeAspect="1"/>
          </p:cNvGraphicFramePr>
          <p:nvPr/>
        </p:nvGraphicFramePr>
        <p:xfrm>
          <a:off x="533400" y="1752600"/>
          <a:ext cx="7413625" cy="4140200"/>
        </p:xfrm>
        <a:graphic>
          <a:graphicData uri="http://schemas.openxmlformats.org/presentationml/2006/ole">
            <p:oleObj spid="_x0000_s21522" r:id="rId4" imgW="4174617" imgH="2734818" progId="">
              <p:embed/>
            </p:oleObj>
          </a:graphicData>
        </a:graphic>
      </p:graphicFrame>
      <p:sp>
        <p:nvSpPr>
          <p:cNvPr id="6" name="Rounded Rectangle 5"/>
          <p:cNvSpPr/>
          <p:nvPr/>
        </p:nvSpPr>
        <p:spPr>
          <a:xfrm>
            <a:off x="3429000" y="1752600"/>
            <a:ext cx="1676400" cy="1143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latin typeface="Arial" pitchFamily="34" charset="0"/>
                <a:cs typeface="Arial" pitchFamily="34" charset="0"/>
              </a:rPr>
              <a:t>HHS Emergency Management Group (EMG) / Secretary’s OPS Center</a:t>
            </a:r>
          </a:p>
        </p:txBody>
      </p:sp>
      <p:sp>
        <p:nvSpPr>
          <p:cNvPr id="7" name="Rounded Rectangle 6"/>
          <p:cNvSpPr/>
          <p:nvPr/>
        </p:nvSpPr>
        <p:spPr>
          <a:xfrm>
            <a:off x="533400" y="5029200"/>
            <a:ext cx="167640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latin typeface="Arial" pitchFamily="34" charset="0"/>
                <a:cs typeface="Arial" pitchFamily="34" charset="0"/>
              </a:rPr>
              <a:t>SAT Field OPS (Various Locations)</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6"/>
          <p:cNvSpPr>
            <a:spLocks noGrp="1" noChangeArrowheads="1"/>
          </p:cNvSpPr>
          <p:nvPr>
            <p:ph type="title"/>
          </p:nvPr>
        </p:nvSpPr>
        <p:spPr/>
        <p:txBody>
          <a:bodyPr/>
          <a:lstStyle/>
          <a:p>
            <a:pPr eaLnBrk="1" hangingPunct="1">
              <a:defRPr/>
            </a:pPr>
            <a:r>
              <a:rPr lang="en-US" dirty="0" smtClean="0"/>
              <a:t>SAT Primary Functions</a:t>
            </a:r>
          </a:p>
        </p:txBody>
      </p:sp>
      <p:sp>
        <p:nvSpPr>
          <p:cNvPr id="36868" name="Rectangle 7"/>
          <p:cNvSpPr>
            <a:spLocks noGrp="1" noChangeArrowheads="1"/>
          </p:cNvSpPr>
          <p:nvPr>
            <p:ph type="body" idx="4294967295"/>
          </p:nvPr>
        </p:nvSpPr>
        <p:spPr>
          <a:xfrm>
            <a:off x="457200" y="2289175"/>
            <a:ext cx="8229600" cy="3425825"/>
          </a:xfrm>
          <a:prstGeom prst="rect">
            <a:avLst/>
          </a:prstGeom>
        </p:spPr>
        <p:txBody>
          <a:bodyPr>
            <a:normAutofit fontScale="92500" lnSpcReduction="10000"/>
          </a:bodyPr>
          <a:lstStyle/>
          <a:p>
            <a:pPr eaLnBrk="1" hangingPunct="1">
              <a:spcBef>
                <a:spcPts val="0"/>
              </a:spcBef>
              <a:spcAft>
                <a:spcPts val="600"/>
              </a:spcAft>
              <a:defRPr/>
            </a:pPr>
            <a:r>
              <a:rPr lang="en-US" dirty="0" smtClean="0"/>
              <a:t>Desired end state is return to home or appropriate placement</a:t>
            </a:r>
          </a:p>
          <a:p>
            <a:pPr eaLnBrk="1" hangingPunct="1">
              <a:spcBef>
                <a:spcPts val="0"/>
              </a:spcBef>
              <a:spcAft>
                <a:spcPts val="600"/>
              </a:spcAft>
              <a:defRPr/>
            </a:pPr>
            <a:r>
              <a:rPr lang="en-US" dirty="0" smtClean="0"/>
              <a:t>Medical evacuees (and their non-medical attendants) are allowed to return when:</a:t>
            </a:r>
          </a:p>
          <a:p>
            <a:pPr lvl="1" eaLnBrk="1" hangingPunct="1">
              <a:spcBef>
                <a:spcPts val="0"/>
              </a:spcBef>
              <a:spcAft>
                <a:spcPts val="600"/>
              </a:spcAft>
              <a:defRPr/>
            </a:pPr>
            <a:r>
              <a:rPr lang="en-US" dirty="0" smtClean="0"/>
              <a:t>They are well enough to travel </a:t>
            </a:r>
          </a:p>
          <a:p>
            <a:pPr lvl="1" eaLnBrk="1" hangingPunct="1">
              <a:spcBef>
                <a:spcPts val="0"/>
              </a:spcBef>
              <a:spcAft>
                <a:spcPts val="600"/>
              </a:spcAft>
              <a:defRPr/>
            </a:pPr>
            <a:r>
              <a:rPr lang="en-US" dirty="0" smtClean="0"/>
              <a:t>The evacuated state has declared it is safe to return</a:t>
            </a:r>
          </a:p>
          <a:p>
            <a:pPr lvl="1" eaLnBrk="1" hangingPunct="1">
              <a:spcBef>
                <a:spcPts val="0"/>
              </a:spcBef>
              <a:spcAft>
                <a:spcPts val="600"/>
              </a:spcAft>
              <a:defRPr/>
            </a:pPr>
            <a:r>
              <a:rPr lang="en-US" dirty="0" smtClean="0"/>
              <a:t>There is an appropriate receiving facility</a:t>
            </a:r>
          </a:p>
          <a:p>
            <a:pPr eaLnBrk="1" hangingPunct="1">
              <a:spcBef>
                <a:spcPts val="0"/>
              </a:spcBef>
              <a:spcAft>
                <a:spcPts val="600"/>
              </a:spcAft>
              <a:defRPr/>
            </a:pPr>
            <a:endParaRPr lang="en-US" dirty="0" smtClean="0"/>
          </a:p>
        </p:txBody>
      </p:sp>
      <p:sp>
        <p:nvSpPr>
          <p:cNvPr id="5" name="TextBox 4"/>
          <p:cNvSpPr txBox="1"/>
          <p:nvPr/>
        </p:nvSpPr>
        <p:spPr>
          <a:xfrm>
            <a:off x="465138" y="1436688"/>
            <a:ext cx="6848475" cy="585787"/>
          </a:xfrm>
          <a:prstGeom prst="rect">
            <a:avLst/>
          </a:prstGeom>
          <a:noFill/>
        </p:spPr>
        <p:txBody>
          <a:bodyPr wrap="none">
            <a:spAutoFit/>
          </a:bodyPr>
          <a:lstStyle/>
          <a:p>
            <a:pPr>
              <a:defRPr/>
            </a:pPr>
            <a:r>
              <a:rPr lang="en-US" sz="3200" b="1" u="sng" dirty="0">
                <a:effectLst>
                  <a:outerShdw blurRad="38100" dist="38100" dir="2700000" algn="tl">
                    <a:srgbClr val="000000">
                      <a:alpha val="43137"/>
                    </a:srgbClr>
                  </a:outerShdw>
                </a:effectLst>
              </a:rPr>
              <a:t># 1 - Coordination of Evacuee Return</a:t>
            </a:r>
            <a:r>
              <a:rPr lang="en-US" sz="3200" b="1" dirty="0">
                <a:effectLst>
                  <a:outerShdw blurRad="38100" dist="38100" dir="2700000" algn="tl">
                    <a:srgbClr val="000000">
                      <a:alpha val="43137"/>
                    </a:srgbClr>
                  </a:outerShdw>
                </a:effectLst>
              </a:rPr>
              <a:t> </a:t>
            </a:r>
          </a:p>
        </p:txBody>
      </p:sp>
      <p:pic>
        <p:nvPicPr>
          <p:cNvPr id="37896" name="Picture 8" descr="Elderly patient evacuated from Cairns">
            <a:hlinkClick r:id="rId3" tooltip="Elderly patient evacuated from Cairns"/>
          </p:cNvPr>
          <p:cNvPicPr>
            <a:picLocks noChangeAspect="1" noChangeArrowheads="1"/>
          </p:cNvPicPr>
          <p:nvPr/>
        </p:nvPicPr>
        <p:blipFill>
          <a:blip r:embed="rId4" cstate="print"/>
          <a:srcRect/>
          <a:stretch>
            <a:fillRect/>
          </a:stretch>
        </p:blipFill>
        <p:spPr bwMode="auto">
          <a:xfrm>
            <a:off x="6705600" y="4876800"/>
            <a:ext cx="2242459" cy="1494972"/>
          </a:xfrm>
          <a:prstGeom prst="rect">
            <a:avLst/>
          </a:prstGeom>
          <a:ln>
            <a:noFill/>
          </a:ln>
          <a:effectLst>
            <a:softEdge rad="112500"/>
          </a:effectLst>
        </p:spPr>
      </p:pic>
    </p:spTree>
    <p:extLst>
      <p:ext uri="{BB962C8B-B14F-4D97-AF65-F5344CB8AC3E}">
        <p14:creationId xmlns:p14="http://schemas.microsoft.com/office/powerpoint/2010/main" xmlns="" val="2201204514"/>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4"/>
          <p:cNvSpPr>
            <a:spLocks noGrp="1" noChangeArrowheads="1"/>
          </p:cNvSpPr>
          <p:nvPr>
            <p:ph type="title"/>
          </p:nvPr>
        </p:nvSpPr>
        <p:spPr>
          <a:xfrm>
            <a:off x="457200" y="0"/>
            <a:ext cx="8229600" cy="1143000"/>
          </a:xfrm>
        </p:spPr>
        <p:txBody>
          <a:bodyPr/>
          <a:lstStyle/>
          <a:p>
            <a:r>
              <a:rPr lang="en-US" sz="2400" dirty="0" smtClean="0">
                <a:latin typeface="Arial" pitchFamily="34" charset="0"/>
                <a:cs typeface="Arial" pitchFamily="34" charset="0"/>
              </a:rPr>
              <a:t>Scope of Service</a:t>
            </a:r>
            <a:br>
              <a:rPr lang="en-US" sz="2400" dirty="0" smtClean="0">
                <a:latin typeface="Arial" pitchFamily="34" charset="0"/>
                <a:cs typeface="Arial" pitchFamily="34" charset="0"/>
              </a:rPr>
            </a:br>
            <a:r>
              <a:rPr lang="en-US" sz="2400" dirty="0" smtClean="0">
                <a:latin typeface="Arial" pitchFamily="34" charset="0"/>
                <a:cs typeface="Arial" pitchFamily="34" charset="0"/>
              </a:rPr>
              <a:t>For Coordinating Patient Return Includes:</a:t>
            </a:r>
          </a:p>
        </p:txBody>
      </p:sp>
      <p:sp>
        <p:nvSpPr>
          <p:cNvPr id="8" name="Text Placeholder 7"/>
          <p:cNvSpPr>
            <a:spLocks noGrp="1"/>
          </p:cNvSpPr>
          <p:nvPr>
            <p:ph idx="1"/>
          </p:nvPr>
        </p:nvSpPr>
        <p:spPr/>
        <p:txBody>
          <a:bodyPr>
            <a:normAutofit lnSpcReduction="10000"/>
          </a:bodyPr>
          <a:lstStyle/>
          <a:p>
            <a:pPr>
              <a:defRPr/>
            </a:pPr>
            <a:r>
              <a:rPr lang="en-US" dirty="0" smtClean="0">
                <a:latin typeface="Arial" pitchFamily="34" charset="0"/>
                <a:cs typeface="Arial" pitchFamily="34" charset="0"/>
              </a:rPr>
              <a:t>Facilitating communication</a:t>
            </a:r>
          </a:p>
          <a:p>
            <a:pPr>
              <a:defRPr/>
            </a:pPr>
            <a:r>
              <a:rPr lang="en-US" dirty="0" smtClean="0">
                <a:latin typeface="Arial" pitchFamily="34" charset="0"/>
                <a:cs typeface="Arial" pitchFamily="34" charset="0"/>
              </a:rPr>
              <a:t>Arranging transportation</a:t>
            </a:r>
          </a:p>
          <a:p>
            <a:pPr>
              <a:defRPr/>
            </a:pPr>
            <a:r>
              <a:rPr lang="en-US" dirty="0" smtClean="0">
                <a:latin typeface="Arial" pitchFamily="34" charset="0"/>
                <a:cs typeface="Arial" pitchFamily="34" charset="0"/>
              </a:rPr>
              <a:t>Ensuring that the system is established to “re-enter” patients, as well as accompanying family members and non-medical attendants.</a:t>
            </a:r>
          </a:p>
          <a:p>
            <a:pPr>
              <a:defRPr/>
            </a:pPr>
            <a:r>
              <a:rPr lang="en-US" dirty="0" smtClean="0">
                <a:latin typeface="Arial" pitchFamily="34" charset="0"/>
                <a:cs typeface="Arial" pitchFamily="34" charset="0"/>
              </a:rPr>
              <a:t>Ensure that human services are provided during transport and as needed at the reception location</a:t>
            </a:r>
          </a:p>
        </p:txBody>
      </p:sp>
    </p:spTree>
    <p:extLst>
      <p:ext uri="{BB962C8B-B14F-4D97-AF65-F5344CB8AC3E}">
        <p14:creationId xmlns:p14="http://schemas.microsoft.com/office/powerpoint/2010/main" xmlns="" val="1356017520"/>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1"/>
          </p:nvPr>
        </p:nvSpPr>
        <p:spPr>
          <a:xfrm>
            <a:off x="457200" y="6251575"/>
            <a:ext cx="2133600" cy="476250"/>
          </a:xfrm>
          <a:noFill/>
        </p:spPr>
        <p:txBody>
          <a:bodyPr/>
          <a:lstStyle/>
          <a:p>
            <a:pPr algn="l"/>
            <a:fld id="{0F0A0A86-20BC-4A4C-8ACC-E714C35CCACC}" type="slidenum">
              <a:rPr lang="en-US" smtClean="0"/>
              <a:pPr algn="l"/>
              <a:t>7</a:t>
            </a:fld>
            <a:endParaRPr lang="en-US" dirty="0" smtClean="0"/>
          </a:p>
        </p:txBody>
      </p:sp>
      <p:sp>
        <p:nvSpPr>
          <p:cNvPr id="38915" name="Rectangle 4"/>
          <p:cNvSpPr>
            <a:spLocks noGrp="1" noChangeArrowheads="1"/>
          </p:cNvSpPr>
          <p:nvPr>
            <p:ph type="title"/>
          </p:nvPr>
        </p:nvSpPr>
        <p:spPr/>
        <p:txBody>
          <a:bodyPr/>
          <a:lstStyle/>
          <a:p>
            <a:pPr eaLnBrk="1" hangingPunct="1">
              <a:defRPr/>
            </a:pPr>
            <a:r>
              <a:rPr lang="en-US" dirty="0" smtClean="0"/>
              <a:t>SAT Primary Functions</a:t>
            </a:r>
          </a:p>
        </p:txBody>
      </p:sp>
      <p:sp>
        <p:nvSpPr>
          <p:cNvPr id="38916" name="Rectangle 5"/>
          <p:cNvSpPr>
            <a:spLocks noGrp="1" noChangeArrowheads="1"/>
          </p:cNvSpPr>
          <p:nvPr>
            <p:ph type="body" idx="4294967295"/>
          </p:nvPr>
        </p:nvSpPr>
        <p:spPr>
          <a:xfrm>
            <a:off x="522288" y="2293938"/>
            <a:ext cx="6226175" cy="4295775"/>
          </a:xfrm>
          <a:prstGeom prst="rect">
            <a:avLst/>
          </a:prstGeom>
        </p:spPr>
        <p:txBody>
          <a:bodyPr/>
          <a:lstStyle/>
          <a:p>
            <a:pPr eaLnBrk="1" hangingPunct="1">
              <a:defRPr/>
            </a:pPr>
            <a:r>
              <a:rPr lang="en-US" dirty="0" smtClean="0"/>
              <a:t>Coordinate services with facility discharge planners, receiving facilities, others as required</a:t>
            </a:r>
          </a:p>
          <a:p>
            <a:pPr eaLnBrk="1" hangingPunct="1">
              <a:defRPr/>
            </a:pPr>
            <a:r>
              <a:rPr lang="en-US" dirty="0" smtClean="0"/>
              <a:t>Communicates clearly to patients, families, providers, and staff of receiving facility</a:t>
            </a:r>
          </a:p>
          <a:p>
            <a:pPr eaLnBrk="1" hangingPunct="1">
              <a:defRPr/>
            </a:pPr>
            <a:r>
              <a:rPr lang="en-US" dirty="0" smtClean="0"/>
              <a:t>Arranges for medical transportation / equipment</a:t>
            </a:r>
          </a:p>
          <a:p>
            <a:pPr eaLnBrk="1" hangingPunct="1">
              <a:defRPr/>
            </a:pPr>
            <a:endParaRPr lang="en-US" dirty="0" smtClean="0"/>
          </a:p>
        </p:txBody>
      </p:sp>
      <p:sp>
        <p:nvSpPr>
          <p:cNvPr id="5" name="TextBox 4"/>
          <p:cNvSpPr txBox="1"/>
          <p:nvPr/>
        </p:nvSpPr>
        <p:spPr>
          <a:xfrm>
            <a:off x="479425" y="1436688"/>
            <a:ext cx="5927725" cy="585787"/>
          </a:xfrm>
          <a:prstGeom prst="rect">
            <a:avLst/>
          </a:prstGeom>
          <a:noFill/>
        </p:spPr>
        <p:txBody>
          <a:bodyPr wrap="none">
            <a:spAutoFit/>
          </a:bodyPr>
          <a:lstStyle/>
          <a:p>
            <a:pPr>
              <a:defRPr/>
            </a:pPr>
            <a:r>
              <a:rPr lang="en-US" sz="3200" b="1" u="sng" dirty="0">
                <a:effectLst>
                  <a:outerShdw blurRad="38100" dist="38100" dir="2700000" algn="tl">
                    <a:srgbClr val="000000">
                      <a:alpha val="43137"/>
                    </a:srgbClr>
                  </a:outerShdw>
                </a:effectLst>
              </a:rPr>
              <a:t># 2 – Medical Case Management</a:t>
            </a:r>
          </a:p>
        </p:txBody>
      </p:sp>
      <p:pic>
        <p:nvPicPr>
          <p:cNvPr id="39948" name="Picture 12" descr="http://t0.gstatic.com/images?q=tbn:ANd9GcQ_J-ynmYhXfk1LKr0aIcVoetO-t-hStj_4ZkD6aCWCTehVBsmpeJdtXYc"/>
          <p:cNvPicPr>
            <a:picLocks noChangeAspect="1" noChangeArrowheads="1"/>
          </p:cNvPicPr>
          <p:nvPr/>
        </p:nvPicPr>
        <p:blipFill>
          <a:blip r:embed="rId2" cstate="print"/>
          <a:srcRect/>
          <a:stretch>
            <a:fillRect/>
          </a:stretch>
        </p:blipFill>
        <p:spPr bwMode="auto">
          <a:xfrm>
            <a:off x="6230080" y="4752975"/>
            <a:ext cx="2615017" cy="1386567"/>
          </a:xfrm>
          <a:prstGeom prst="rect">
            <a:avLst/>
          </a:prstGeom>
          <a:ln>
            <a:noFill/>
          </a:ln>
          <a:effectLst>
            <a:softEdge rad="112500"/>
          </a:effectLst>
        </p:spPr>
      </p:pic>
      <p:pic>
        <p:nvPicPr>
          <p:cNvPr id="39950" name="Picture 14" descr="http://t2.gstatic.com/images?q=tbn:ANd9GcRE0tIrFVn6KHHCdMfvEUd2C-_k-uDKb_m6REwmbbXAMm3MTarzNA"/>
          <p:cNvPicPr>
            <a:picLocks noChangeAspect="1" noChangeArrowheads="1"/>
          </p:cNvPicPr>
          <p:nvPr/>
        </p:nvPicPr>
        <p:blipFill>
          <a:blip r:embed="rId3" cstate="print"/>
          <a:srcRect/>
          <a:stretch>
            <a:fillRect/>
          </a:stretch>
        </p:blipFill>
        <p:spPr bwMode="auto">
          <a:xfrm>
            <a:off x="6623050" y="2401660"/>
            <a:ext cx="2100036" cy="2100036"/>
          </a:xfrm>
          <a:prstGeom prst="rect">
            <a:avLst/>
          </a:prstGeom>
          <a:ln>
            <a:noFill/>
          </a:ln>
          <a:effectLst>
            <a:softEdge rad="112500"/>
          </a:effectLst>
        </p:spPr>
      </p:pic>
    </p:spTree>
    <p:extLst>
      <p:ext uri="{BB962C8B-B14F-4D97-AF65-F5344CB8AC3E}">
        <p14:creationId xmlns:p14="http://schemas.microsoft.com/office/powerpoint/2010/main" xmlns="" val="2761109896"/>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1"/>
          </p:nvPr>
        </p:nvSpPr>
        <p:spPr>
          <a:xfrm>
            <a:off x="457200" y="6251575"/>
            <a:ext cx="2133600" cy="476250"/>
          </a:xfrm>
          <a:noFill/>
        </p:spPr>
        <p:txBody>
          <a:bodyPr/>
          <a:lstStyle/>
          <a:p>
            <a:pPr algn="l"/>
            <a:fld id="{08814B4C-ED61-4D0B-A6C7-D9348C3F7193}" type="slidenum">
              <a:rPr lang="en-US" smtClean="0"/>
              <a:pPr algn="l"/>
              <a:t>8</a:t>
            </a:fld>
            <a:endParaRPr lang="en-US" dirty="0" smtClean="0"/>
          </a:p>
        </p:txBody>
      </p:sp>
      <p:sp>
        <p:nvSpPr>
          <p:cNvPr id="39939" name="Rectangle 4"/>
          <p:cNvSpPr>
            <a:spLocks noGrp="1" noChangeArrowheads="1"/>
          </p:cNvSpPr>
          <p:nvPr>
            <p:ph type="title"/>
          </p:nvPr>
        </p:nvSpPr>
        <p:spPr/>
        <p:txBody>
          <a:bodyPr/>
          <a:lstStyle/>
          <a:p>
            <a:pPr eaLnBrk="1" hangingPunct="1">
              <a:defRPr/>
            </a:pPr>
            <a:r>
              <a:rPr lang="en-US" dirty="0" smtClean="0"/>
              <a:t>SAT Primary Functions</a:t>
            </a:r>
          </a:p>
        </p:txBody>
      </p:sp>
      <p:sp>
        <p:nvSpPr>
          <p:cNvPr id="39940" name="Rectangle 5"/>
          <p:cNvSpPr>
            <a:spLocks noGrp="1" noChangeArrowheads="1"/>
          </p:cNvSpPr>
          <p:nvPr>
            <p:ph type="body" idx="4294967295"/>
          </p:nvPr>
        </p:nvSpPr>
        <p:spPr>
          <a:xfrm>
            <a:off x="2627313" y="2286000"/>
            <a:ext cx="6299200" cy="4525963"/>
          </a:xfrm>
          <a:prstGeom prst="rect">
            <a:avLst/>
          </a:prstGeom>
        </p:spPr>
        <p:txBody>
          <a:bodyPr>
            <a:normAutofit fontScale="92500" lnSpcReduction="20000"/>
          </a:bodyPr>
          <a:lstStyle/>
          <a:p>
            <a:pPr eaLnBrk="1" hangingPunct="1">
              <a:spcBef>
                <a:spcPts val="0"/>
              </a:spcBef>
              <a:spcAft>
                <a:spcPts val="1200"/>
              </a:spcAft>
              <a:defRPr/>
            </a:pPr>
            <a:r>
              <a:rPr lang="en-US" dirty="0" smtClean="0"/>
              <a:t>SAT communicates with patient movement contractor or the ASPR Response Travel Section to arrange transportation</a:t>
            </a:r>
          </a:p>
          <a:p>
            <a:pPr eaLnBrk="1" hangingPunct="1">
              <a:spcBef>
                <a:spcPts val="0"/>
              </a:spcBef>
              <a:spcAft>
                <a:spcPts val="1200"/>
              </a:spcAft>
              <a:defRPr/>
            </a:pPr>
            <a:r>
              <a:rPr lang="en-US" dirty="0" smtClean="0"/>
              <a:t>Movement may be through a variety of modes: air, train, ground</a:t>
            </a:r>
          </a:p>
          <a:p>
            <a:pPr eaLnBrk="1" hangingPunct="1">
              <a:spcBef>
                <a:spcPts val="0"/>
              </a:spcBef>
              <a:spcAft>
                <a:spcPts val="1200"/>
              </a:spcAft>
              <a:defRPr/>
            </a:pPr>
            <a:r>
              <a:rPr lang="en-US" dirty="0" smtClean="0"/>
              <a:t>Arrange transportation services for non-medical attendants and/or family members who accompanied patient</a:t>
            </a:r>
          </a:p>
          <a:p>
            <a:pPr eaLnBrk="1" hangingPunct="1">
              <a:spcBef>
                <a:spcPts val="0"/>
              </a:spcBef>
              <a:spcAft>
                <a:spcPts val="1200"/>
              </a:spcAft>
              <a:defRPr/>
            </a:pPr>
            <a:endParaRPr lang="en-US" dirty="0" smtClean="0"/>
          </a:p>
        </p:txBody>
      </p:sp>
      <p:pic>
        <p:nvPicPr>
          <p:cNvPr id="5" name="Picture 6" descr="http://t0.gstatic.com/images?q=tbn:ANd9GcThMqUcaVLNdQ3rRl8G1MAuyIrKFnaDdmVWKvKMvV7e2-faQbuY"/>
          <p:cNvPicPr>
            <a:picLocks noChangeAspect="1" noChangeArrowheads="1"/>
          </p:cNvPicPr>
          <p:nvPr/>
        </p:nvPicPr>
        <p:blipFill>
          <a:blip r:embed="rId2" cstate="print"/>
          <a:srcRect/>
          <a:stretch>
            <a:fillRect/>
          </a:stretch>
        </p:blipFill>
        <p:spPr bwMode="auto">
          <a:xfrm>
            <a:off x="280308" y="2981325"/>
            <a:ext cx="2533650" cy="1809750"/>
          </a:xfrm>
          <a:prstGeom prst="rect">
            <a:avLst/>
          </a:prstGeom>
          <a:ln>
            <a:noFill/>
          </a:ln>
          <a:effectLst>
            <a:reflection blurRad="6350" stA="50000" endA="275" endPos="40000" dist="1016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6" name="TextBox 5"/>
          <p:cNvSpPr txBox="1"/>
          <p:nvPr/>
        </p:nvSpPr>
        <p:spPr>
          <a:xfrm>
            <a:off x="479425" y="1450975"/>
            <a:ext cx="5942013" cy="585788"/>
          </a:xfrm>
          <a:prstGeom prst="rect">
            <a:avLst/>
          </a:prstGeom>
          <a:noFill/>
        </p:spPr>
        <p:txBody>
          <a:bodyPr wrap="none">
            <a:spAutoFit/>
          </a:bodyPr>
          <a:lstStyle/>
          <a:p>
            <a:pPr>
              <a:defRPr/>
            </a:pPr>
            <a:r>
              <a:rPr lang="en-US" sz="3200" b="1" u="sng" dirty="0">
                <a:effectLst>
                  <a:outerShdw blurRad="38100" dist="38100" dir="2700000" algn="tl">
                    <a:srgbClr val="000000">
                      <a:alpha val="43137"/>
                    </a:srgbClr>
                  </a:outerShdw>
                </a:effectLst>
              </a:rPr>
              <a:t># 3 – Coordinate Evacuee Travel</a:t>
            </a:r>
            <a:r>
              <a:rPr lang="en-US" sz="3200"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xmlns="" val="2212168418"/>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94" name="Picture 10" descr="http://www.baysidephlebotomy.com/pImages/Case_Management.gif"/>
          <p:cNvPicPr>
            <a:picLocks noChangeAspect="1" noChangeArrowheads="1"/>
          </p:cNvPicPr>
          <p:nvPr/>
        </p:nvPicPr>
        <p:blipFill>
          <a:blip r:embed="rId2" cstate="print">
            <a:lum bright="43000" contrast="-67000"/>
          </a:blip>
          <a:srcRect/>
          <a:stretch>
            <a:fillRect/>
          </a:stretch>
        </p:blipFill>
        <p:spPr bwMode="auto">
          <a:xfrm>
            <a:off x="2886303" y="2320245"/>
            <a:ext cx="3688669" cy="3688670"/>
          </a:xfrm>
          <a:prstGeom prst="rect">
            <a:avLst/>
          </a:prstGeom>
          <a:ln w="34925">
            <a:solidFill>
              <a:srgbClr val="FFFFFF"/>
            </a:solidFill>
          </a:ln>
          <a:effectLst>
            <a:outerShdw blurRad="317500" dir="2700000" algn="ctr">
              <a:srgbClr val="000000">
                <a:alpha val="43000"/>
              </a:srgbClr>
            </a:outerShdw>
            <a:softEdge rad="11250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
        <p:nvSpPr>
          <p:cNvPr id="40963" name="Rectangle 4"/>
          <p:cNvSpPr>
            <a:spLocks noGrp="1" noChangeArrowheads="1"/>
          </p:cNvSpPr>
          <p:nvPr>
            <p:ph type="title"/>
          </p:nvPr>
        </p:nvSpPr>
        <p:spPr/>
        <p:txBody>
          <a:bodyPr/>
          <a:lstStyle/>
          <a:p>
            <a:pPr eaLnBrk="1" hangingPunct="1">
              <a:defRPr/>
            </a:pPr>
            <a:r>
              <a:rPr lang="en-US" dirty="0" smtClean="0"/>
              <a:t>SAT Primary Functions</a:t>
            </a:r>
          </a:p>
        </p:txBody>
      </p:sp>
      <p:sp>
        <p:nvSpPr>
          <p:cNvPr id="12294" name="AutoShape 6" descr="data:image/jpg;base64,/9j/4AAQSkZJRgABAQAAAQABAAD/2wCEAAkGBhQRERQUExQWFRUVGB4YFxgYFxcdHxsgIB0aHB4eHxwXHSYeHBwkGhwYIC8gJCcpLCwsFh4xNTAqNScrLCkBCQoKDgwOGg8PGiokHyIvLCwvLTQsKSwpLyotLSwsLCwsNSwsLCksLCwpLCwpLCwsLCwpLCwsLCwsLCksLCwsLP/AABEIAIAAgAMBIgACEQEDEQH/xAAcAAACAwEBAQEAAAAAAAAAAAAFBgIEBwMACAH/xABDEAABAwIDBQQHBQYDCQAAAAABAgMRAAQFEiEGMUFRYRNxgZEHIjKhscHRFCNi4fAzQlJygpIVQ1MWNGOTorLC0vH/xAAaAQADAQEBAQAAAAAAAAAAAAADBAUCAQAG/8QAJhEAAgICAgMAAgEFAAAAAAAAAQIAEQMSBCEiMUFRYXETFCMzNP/aAAwDAQACEQMRAD8AG7Q47cpu7lIuHwA84AA86ABnVAACoAiNKrMbQ3M/7zcf853/ANqhtNpeXKVDKrtnCJ4guKg+VC2lAmDuGtTzdyqKqN6tp3ktEh54mDr2q/L2q44JjVw4tJNy8Z1/buHwIzUruBZUDmBB0g6R4inv0b7PpXcKWpCSltMg75J3Zhu5mPw10AsauaJAUtXU0m2vD9nbWSoEpG8nu461cafgSVQOpoTtCvI0VyAlOpngOn0pXvNp1PmB6qRu/XOquPEWEkM4BjTie1wbkNgHqo/Ia+dLN7ty8sEJ9VXNJPukxNUHkyddfGhl0YWjrM06mBR8i5cwLa7Z3IxJSVvuhKvVA7VyJiQYKok9KJXuI3KbltxNzcZFK+8QXlwAREgTu6UobbWpaebdTx49Un6R5Uz25LraFjiAfOpHMUpksSlxSHWjLeIYpcIeSPtL6RqkntXCOhjNzphtNpFZPvHHAs8nFEeBBOmlA7Z5DgyupmNCasKCG0/djxO/8qSBMdIWvU81j7wQouPvAAn1i4sacNZ5UgbT7eXK1Qzc3CUJPtB50FXkrQUS2ifKkkEkjkfpQJWDBdup3dkLfkoLHnKKLi93AZfVQpsjtjcqKmnLq4KlapKnnD3gEqp4bxC5Wky88FBJ3Or1079KyNNqRCkgggiCOfzPSmpG0txkQzmAWsgEgbk6Anzkf0ms5FJax9mU6FGaDtJs+FurD6M6StZQsbwComJ36Tu6TSrjmyTdsyt4umB7CSASo8EjUE9/CNRWx3TQUpSVCQSfj8azL0j7LKLZcgktSpKgf3Y103AjjziqJVX9iJq7L6MV8Fw03HaFsBQbTmVJ4QSNDvmK0b0QXaHLNxSRB7UhU9AI7tDWW7HbQqYcSsmUlORQ0MpkGOkAye6nb0KXgDt6yN2YLSOmo+nlWceJQCfs3kysevkZvSdeZLTLOrio8Bqf11pGtX5jwmmL0svZihAPsIKj/UdPcmk2wuNAoa6ajmKscdKxCT8htjDuEXkqdaUdWzKZ/hV9DNeuUy4mhTTwTetqB0cQUnw1HzFGVp+8nkKLXcHcD7XYX2tsqBKkeuPDf7prlsFiaHLcNqPrtmO8cPp4Uft3M2YGs6uGTYXsbm1apP4Tu/tNTudh2WxHeJl1buaanDhmJ4EVxetOFcbDEDAkzUMTxCATur5+W4u7VFLTZMyrhUtmsHFzh+cpKlNpUBB3FLiSSRxOVwgTuk0rbQYgXVkToK0z0VWEMXDJ35M0fzoM/wDU0KoYMPjsZPz5fKhE12wXACUkn3DqZ8NKu4VhaGldoqVLjeYgHcAkUzX7YnKBFDuxgpEb/WPw+tVcPBxr5P3EMnKZvFeo8PuvWV3946py0uHlJ9fUsOLUSiFf6SjKYO4xTFeWSXmlsuiUrSUmNDBEaHgapY9hQuEPNKMBwKTPLX1T3hUEHpV3CWnPs7QeIU6lAS4UzBUNCROusTSbEEA/YQddTCNpNjXsNfKFSpleqHQDGWYIITpmg6p8RRH0QXfZ4nlP+Y2pPkZrZMVwlq7ZWw8MyVeYPAjqDWJ4ZgjuGY4y05rLgyLAgLSuQCB3yCOdcx+6/RmmPUbtuklV48Du7NOXuA1+dI+HqKSpHFO7r+tK0zabDXHrt1acuRlmVyY0EknqelZliIAX2jZkcY9xqtx8ilAt9iJ5FIYmRxW9y9msaKbWD4bqZU4jmE7poHg2Gqv7ttgAAE5lq5ITqo9/1FM1hsspd06gH7lpyMx4jeAOZykV1sqKTZntCQKlfDnFySEqKeJAMDxrhtVs/wDaGJ0Chq2rrxT3EVo1vbFr1UxkH7oSBHlXLE8LbWkZvZBmBoPdwpA8sMaI6jAwV6mE4djjjUtrJCk6Qd/d4V6/2jW4ImtqTgto5MsNKO6ShJPmRypT2p9Fjf7ZgFKQZcbHEfh/hPOkRjR36jX9R1XuI2zWDl1Xaq9hG78SuHgN9apsE1luUj/UaIPgofJZpct0pCUoQAEjcBR7BXuzft1f8TL/AHA/MCq2TEEwlZPDlnuU3UntFg/ukjyMUD+3ZnVQdN3cB+dMG2Cgy883PrOuGOiTqT76IejfZVlTilLQFhCZAVqJJ0086G/OxowU+4VeKxUv8j9ctanvPxqDCoMc9fHj8q6rclSu8/Gubg07taQhZC/bkSDBG40kbbMOPoZLaM1ww8hTa41AkZp6Rqe6ni6OlAWFlSleulBJgEgGIMzBrQNG5wy5dtfc3ClRK2VzH8p91YvZ2Y61q21GMlFm7mUFrjswuIzTE7tNNRIrJ0PRSWZyHBB7j+BQUNiHNikpaublxOmS0dM9+UCnbZy+JsWl+0rs/ONPlSHs9ItsSd4BlLf9yp+Api2YxVK7e3RmCSE5cs6nKTJHSmix/t9j33ABActCGGHHV6uLieCeHjXdTM75PjUXYAJB4aUDwvG1POlHatJKZlASdfE/I1O2Yx7RRLN+XLb71BzAe0k8foaaLG5DyEuJ1SoapPkQetDrxjOjKob9Dyq5glqWkhI3b4o+MmLZgKuIm0OEG2ulAewsZ0TyPDrBkeVdVBXZhYBPZrQsxwGdIJPnThtbhweZKgPXZ9cdx9oeQnwpIx7adtvDVMIIDrzomN5QmFSekiI6mrB5F4e/fqThi85D0hsH/FSrgtptQ8oPvFaJ6OWot1nmuPIfnShtrY9s5ZvfxW4B8DP/AJU7bAt5bdQ/H8hUQf75Tb/nnR9cLV/MfjUPtJ79K5XCpWsfiV8TUHklAzHXoNTTtxOpbcuNKAXLiG1qcUQAjWeVFFXHq8tKy/avGFvPKYTolJ9c8zyrjtqtzeNNjUntbtKbtQCScidZ/iPPu+tKaiZoybaE1+YTgK7u4Qw3opZ1VwSBvUegHyFTwSxsyiQEFCdRdFnBnRxuHgr+lED/ALvhV/AsIdX9nW0EBvs0kqIkqUZnXfAEbt2u+he31wht82jP7O3hueZA1nqVEmngHsGmmmozJSACZO4CZjXXXzqhy6x4kWJ8YF8jNC9/ZnsihJg8z9aH2OCNITCWwn1sxPEq3TPOpozLKgtzRf7nqaa6QYChULK4KFltZ1TqDzH60qYT+I+F/MNttApKSSdONXbBeZPUaHvFUmXZE1yt3VNOlQ1QrRQ+dGRqMXyJsIWvESlX8pB7iDWBY8j17ZPNsnzUa3i2vgonQiOBESPnpWQ7SYdOJBsbkCB3ZlEU5v8A42iiqdwI7tfe4bZL/hBSf14U+bPWPZW6EkQSMyu86/CKUdg7QO23Yn/JuVSOntAeIrQKEqeZedd/AJ+CYs4imFKjiSfeaHuXI41fv3oWoKEDMYPDfQHFZT3GiAzIE4YviwQgxv3DvpLbtYlStSoyT1oy+nPqaG3T3Aa8IHGlMrFjUdxAKtynduwKZdn77/C7N+7KC48tICUjcnlmPKdT3ChCcMCRmd9rly/Omn0dYgFOlpQBSQQAYMg8INO4OPSlmiubNZ1ExV25U4orUZUolSjzJ1J860m4eccbZWgFRcQiYMEAlJXB55ZigvpR2basb7I0MrbqA4E8EklQIHSRoOExR/Ye9DtugE6s+qfkfL4V7mKWxK3upviuBkIHVwxb2JI9RhlETHaZlncN5BAHHnXG1wHsXu0zKOYmUSShMj93NJEmi7N0kbzUbrFU8Km3Yjt0ZZUsJFVrjE+zUhcBSc0FJMTI01764rdK+6qmOX6WW2yT/mADfvhUbtd9aQWZhzS3D6HMqe0c3wY5Ab/lv40h2DPa3K3TyAB5xv8AfRLbfHuyaSzIzqQJ+A7vyqlgpgpJ0HKmc/ggA+xbjjZix+R22HGR+4TEZsjg8QUzTtSThDkXmbgppIH9K9PdTtRVFACLObYmKuML9dQHOhd2EpaM68h1rrtLbK7YqSopme7QmgNzc5iATMc+NYytqP3DYU2/iU7hcJUeQ/8AlVsNs8pzq9rh0/OrTgBGnOK4PAxJVHdQ+Oo7JheQxFCexAhR1MCpbHXQTetwdM0UOWRvOp4D6CiOzWy10X0vLSG0AyM/tH+kajxiqaMApuT2Hc4+nxkG5tzzZPuWfrVL0Q7MLcS7cOKUlB+7bHBR3lR5hOgHUnlWk49hbN0tDjzSFqaBCM0kCYJkHQ6gbxRW3ZAQkDdAignIGTSppemuZ+Xc+cEwpslKhyI0qNkgTBMpV7jXTbnDzbXKLtP7N2Gn+h3JV4p070DnQaxuIlBPrDd4GOFS2GpqVUIZbEcNyYqti2AKfZDqUlZt1BxLaQJWYIgTx3Gosu9oGyNQdf11B0p1tbcNM5eI1Pf+tPCi4ltrgM7UtT5uxHEl3L633DqTongkcB4DjTTiOMpaZt4SVKcmMo1MRzPWn3GNgbN8rKmQhSySVNkpMnU6D1ddeHGl/HfRnmYQm3eOZskpDsEEEQRKQCNOOu6m+RrkKkfOotgy6KQZV2I2gcVdltaVJIbJyq3pjn3ykiJFbVbvhaQoTB11rJXtnRaqw64CSFhXYXQSJkLBAUrLwSQAFciOVaxaKlCT0H0rCrqKnHbY3E3by4U0ypaf48p04E/WPOs0xG6fWppNtllZMlQ3RxrXdo47F6RIg6c9azjZ9P2d5bu8IRmAPCFoJ91YfGSwPyGx5QEK/YEw7EHsgbUQHC6UKjmDE9OdNf8As8q7SUZi2jcpcSe5PXrwpaw+zVc4u6WUxbNLK1KIMDMmYH4iToOHHdWntrSkADQDcK6g0uYy5NqkcKwJm3AyJkgRnVqo+P0iiINUxc1E3kVuK3LxNdrN3hy+FUu1BTNQTc5Sk89DXp0GWMdwwXDDrR/fTA6HePfFZo/alpaVxoUgKHIxu8xWoqfPKlbbOz+7LiUkkkJKQOJMDTqYHf30HMlixHePko6mS2Gb7TMs+yhRjqTw8N/iKbb1yEd6kj3iqGB4cLZhtriBKjzUdVHz9wFexe5jInvUfBJ+ZFFRdVqAzPsSZNa5qqt6oqd1qk+7XYvcvN3WnuohhWJQsJJ0Om/9caWVXOlVxiEKBnjFcndp/9k="/>
          <p:cNvSpPr>
            <a:spLocks noChangeAspect="1" noChangeArrowheads="1"/>
          </p:cNvSpPr>
          <p:nvPr/>
        </p:nvSpPr>
        <p:spPr bwMode="auto">
          <a:xfrm>
            <a:off x="120650" y="-590550"/>
            <a:ext cx="1219200" cy="1219200"/>
          </a:xfrm>
          <a:prstGeom prst="rect">
            <a:avLst/>
          </a:prstGeom>
          <a:noFill/>
          <a:ln w="9525">
            <a:noFill/>
            <a:miter lim="800000"/>
            <a:headEnd/>
            <a:tailEnd/>
          </a:ln>
        </p:spPr>
        <p:txBody>
          <a:bodyPr/>
          <a:lstStyle/>
          <a:p>
            <a:endParaRPr lang="en-US" dirty="0"/>
          </a:p>
        </p:txBody>
      </p:sp>
      <p:sp>
        <p:nvSpPr>
          <p:cNvPr id="12295" name="AutoShape 8" descr="data:image/jpg;base64,/9j/4AAQSkZJRgABAQAAAQABAAD/2wCEAAkGBhQRERQUExQWFRUVGB4YFxgYFxcdHxsgIB0aHB4eHxwXHSYeHBwkGhwYIC8gJCcpLCwsFh4xNTAqNScrLCkBCQoKDgwOGg8PGiokHyIvLCwvLTQsKSwpLyotLSwsLCwsNSwsLCksLCwpLCwpLCwsLCwpLCwsLCwsLCksLCwsLP/AABEIAIAAgAMBIgACEQEDEQH/xAAcAAACAwEBAQEAAAAAAAAAAAAFBgIEBwMACAH/xABDEAABAwIDBQQHBQYDCQAAAAABAgMRAAQFEiEGMUFRYRNxgZEHIjKhscHRFCNi4fAzQlJygpIVQ1MWNGOTorLC0vH/xAAaAQADAQEBAQAAAAAAAAAAAAADBAUCAQAG/8QAJhEAAgICAgMAAgEFAAAAAAAAAQIAEQMSBCEiMUFRYXETFCMzNP/aAAwDAQACEQMRAD8AG7Q47cpu7lIuHwA84AA86ABnVAACoAiNKrMbQ3M/7zcf853/ANqhtNpeXKVDKrtnCJ4guKg+VC2lAmDuGtTzdyqKqN6tp3ktEh54mDr2q/L2q44JjVw4tJNy8Z1/buHwIzUruBZUDmBB0g6R4inv0b7PpXcKWpCSltMg75J3Zhu5mPw10AsauaJAUtXU0m2vD9nbWSoEpG8nu461cafgSVQOpoTtCvI0VyAlOpngOn0pXvNp1PmB6qRu/XOquPEWEkM4BjTie1wbkNgHqo/Ia+dLN7ty8sEJ9VXNJPukxNUHkyddfGhl0YWjrM06mBR8i5cwLa7Z3IxJSVvuhKvVA7VyJiQYKok9KJXuI3KbltxNzcZFK+8QXlwAREgTu6UobbWpaebdTx49Un6R5Uz25LraFjiAfOpHMUpksSlxSHWjLeIYpcIeSPtL6RqkntXCOhjNzphtNpFZPvHHAs8nFEeBBOmlA7Z5DgyupmNCasKCG0/djxO/8qSBMdIWvU81j7wQouPvAAn1i4sacNZ5UgbT7eXK1Qzc3CUJPtB50FXkrQUS2ifKkkEkjkfpQJWDBdup3dkLfkoLHnKKLi93AZfVQpsjtjcqKmnLq4KlapKnnD3gEqp4bxC5Wky88FBJ3Or1079KyNNqRCkgggiCOfzPSmpG0txkQzmAWsgEgbk6Anzkf0ms5FJax9mU6FGaDtJs+FurD6M6StZQsbwComJ36Tu6TSrjmyTdsyt4umB7CSASo8EjUE9/CNRWx3TQUpSVCQSfj8azL0j7LKLZcgktSpKgf3Y103AjjziqJVX9iJq7L6MV8Fw03HaFsBQbTmVJ4QSNDvmK0b0QXaHLNxSRB7UhU9AI7tDWW7HbQqYcSsmUlORQ0MpkGOkAye6nb0KXgDt6yN2YLSOmo+nlWceJQCfs3kysevkZvSdeZLTLOrio8Bqf11pGtX5jwmmL0svZihAPsIKj/UdPcmk2wuNAoa6ajmKscdKxCT8htjDuEXkqdaUdWzKZ/hV9DNeuUy4mhTTwTetqB0cQUnw1HzFGVp+8nkKLXcHcD7XYX2tsqBKkeuPDf7prlsFiaHLcNqPrtmO8cPp4Uft3M2YGs6uGTYXsbm1apP4Tu/tNTudh2WxHeJl1buaanDhmJ4EVxetOFcbDEDAkzUMTxCATur5+W4u7VFLTZMyrhUtmsHFzh+cpKlNpUBB3FLiSSRxOVwgTuk0rbQYgXVkToK0z0VWEMXDJ35M0fzoM/wDU0KoYMPjsZPz5fKhE12wXACUkn3DqZ8NKu4VhaGldoqVLjeYgHcAkUzX7YnKBFDuxgpEb/WPw+tVcPBxr5P3EMnKZvFeo8PuvWV3946py0uHlJ9fUsOLUSiFf6SjKYO4xTFeWSXmlsuiUrSUmNDBEaHgapY9hQuEPNKMBwKTPLX1T3hUEHpV3CWnPs7QeIU6lAS4UzBUNCROusTSbEEA/YQddTCNpNjXsNfKFSpleqHQDGWYIITpmg6p8RRH0QXfZ4nlP+Y2pPkZrZMVwlq7ZWw8MyVeYPAjqDWJ4ZgjuGY4y05rLgyLAgLSuQCB3yCOdcx+6/RmmPUbtuklV48Du7NOXuA1+dI+HqKSpHFO7r+tK0zabDXHrt1acuRlmVyY0EknqelZliIAX2jZkcY9xqtx8ilAt9iJ5FIYmRxW9y9msaKbWD4bqZU4jmE7poHg2Gqv7ttgAAE5lq5ITqo9/1FM1hsspd06gH7lpyMx4jeAOZykV1sqKTZntCQKlfDnFySEqKeJAMDxrhtVs/wDaGJ0Chq2rrxT3EVo1vbFr1UxkH7oSBHlXLE8LbWkZvZBmBoPdwpA8sMaI6jAwV6mE4djjjUtrJCk6Qd/d4V6/2jW4ImtqTgto5MsNKO6ShJPmRypT2p9Fjf7ZgFKQZcbHEfh/hPOkRjR36jX9R1XuI2zWDl1Xaq9hG78SuHgN9apsE1luUj/UaIPgofJZpct0pCUoQAEjcBR7BXuzft1f8TL/AHA/MCq2TEEwlZPDlnuU3UntFg/ukjyMUD+3ZnVQdN3cB+dMG2Cgy883PrOuGOiTqT76IejfZVlTilLQFhCZAVqJJ0086G/OxowU+4VeKxUv8j9ctanvPxqDCoMc9fHj8q6rclSu8/Gubg07taQhZC/bkSDBG40kbbMOPoZLaM1ww8hTa41AkZp6Rqe6ni6OlAWFlSleulBJgEgGIMzBrQNG5wy5dtfc3ClRK2VzH8p91YvZ2Y61q21GMlFm7mUFrjswuIzTE7tNNRIrJ0PRSWZyHBB7j+BQUNiHNikpaublxOmS0dM9+UCnbZy+JsWl+0rs/ONPlSHs9ItsSd4BlLf9yp+Api2YxVK7e3RmCSE5cs6nKTJHSmix/t9j33ABActCGGHHV6uLieCeHjXdTM75PjUXYAJB4aUDwvG1POlHatJKZlASdfE/I1O2Yx7RRLN+XLb71BzAe0k8foaaLG5DyEuJ1SoapPkQetDrxjOjKob9Dyq5glqWkhI3b4o+MmLZgKuIm0OEG2ulAewsZ0TyPDrBkeVdVBXZhYBPZrQsxwGdIJPnThtbhweZKgPXZ9cdx9oeQnwpIx7adtvDVMIIDrzomN5QmFSekiI6mrB5F4e/fqThi85D0hsH/FSrgtptQ8oPvFaJ6OWot1nmuPIfnShtrY9s5ZvfxW4B8DP/AJU7bAt5bdQ/H8hUQf75Tb/nnR9cLV/MfjUPtJ79K5XCpWsfiV8TUHklAzHXoNTTtxOpbcuNKAXLiG1qcUQAjWeVFFXHq8tKy/avGFvPKYTolJ9c8zyrjtqtzeNNjUntbtKbtQCScidZ/iPPu+tKaiZoybaE1+YTgK7u4Qw3opZ1VwSBvUegHyFTwSxsyiQEFCdRdFnBnRxuHgr+lED/ALvhV/AsIdX9nW0EBvs0kqIkqUZnXfAEbt2u+he31wht82jP7O3hueZA1nqVEmngHsGmmmozJSACZO4CZjXXXzqhy6x4kWJ8YF8jNC9/ZnsihJg8z9aH2OCNITCWwn1sxPEq3TPOpozLKgtzRf7nqaa6QYChULK4KFltZ1TqDzH60qYT+I+F/MNttApKSSdONXbBeZPUaHvFUmXZE1yt3VNOlQ1QrRQ+dGRqMXyJsIWvESlX8pB7iDWBY8j17ZPNsnzUa3i2vgonQiOBESPnpWQ7SYdOJBsbkCB3ZlEU5v8A42iiqdwI7tfe4bZL/hBSf14U+bPWPZW6EkQSMyu86/CKUdg7QO23Yn/JuVSOntAeIrQKEqeZedd/AJ+CYs4imFKjiSfeaHuXI41fv3oWoKEDMYPDfQHFZT3GiAzIE4YviwQgxv3DvpLbtYlStSoyT1oy+nPqaG3T3Aa8IHGlMrFjUdxAKtynduwKZdn77/C7N+7KC48tICUjcnlmPKdT3ChCcMCRmd9rly/Omn0dYgFOlpQBSQQAYMg8INO4OPSlmiubNZ1ExV25U4orUZUolSjzJ1J860m4eccbZWgFRcQiYMEAlJXB55ZigvpR2basb7I0MrbqA4E8EklQIHSRoOExR/Ye9DtugE6s+qfkfL4V7mKWxK3upviuBkIHVwxb2JI9RhlETHaZlncN5BAHHnXG1wHsXu0zKOYmUSShMj93NJEmi7N0kbzUbrFU8Km3Yjt0ZZUsJFVrjE+zUhcBSc0FJMTI01764rdK+6qmOX6WW2yT/mADfvhUbtd9aQWZhzS3D6HMqe0c3wY5Ab/lv40h2DPa3K3TyAB5xv8AfRLbfHuyaSzIzqQJ+A7vyqlgpgpJ0HKmc/ggA+xbjjZix+R22HGR+4TEZsjg8QUzTtSThDkXmbgppIH9K9PdTtRVFACLObYmKuML9dQHOhd2EpaM68h1rrtLbK7YqSopme7QmgNzc5iATMc+NYytqP3DYU2/iU7hcJUeQ/8AlVsNs8pzq9rh0/OrTgBGnOK4PAxJVHdQ+Oo7JheQxFCexAhR1MCpbHXQTetwdM0UOWRvOp4D6CiOzWy10X0vLSG0AyM/tH+kajxiqaMApuT2Hc4+nxkG5tzzZPuWfrVL0Q7MLcS7cOKUlB+7bHBR3lR5hOgHUnlWk49hbN0tDjzSFqaBCM0kCYJkHQ6gbxRW3ZAQkDdAignIGTSppemuZ+Xc+cEwpslKhyI0qNkgTBMpV7jXTbnDzbXKLtP7N2Gn+h3JV4p070DnQaxuIlBPrDd4GOFS2GpqVUIZbEcNyYqti2AKfZDqUlZt1BxLaQJWYIgTx3Gosu9oGyNQdf11B0p1tbcNM5eI1Pf+tPCi4ltrgM7UtT5uxHEl3L633DqTongkcB4DjTTiOMpaZt4SVKcmMo1MRzPWn3GNgbN8rKmQhSySVNkpMnU6D1ddeHGl/HfRnmYQm3eOZskpDsEEEQRKQCNOOu6m+RrkKkfOotgy6KQZV2I2gcVdltaVJIbJyq3pjn3ykiJFbVbvhaQoTB11rJXtnRaqw64CSFhXYXQSJkLBAUrLwSQAFciOVaxaKlCT0H0rCrqKnHbY3E3by4U0ypaf48p04E/WPOs0xG6fWppNtllZMlQ3RxrXdo47F6RIg6c9azjZ9P2d5bu8IRmAPCFoJ91YfGSwPyGx5QEK/YEw7EHsgbUQHC6UKjmDE9OdNf8As8q7SUZi2jcpcSe5PXrwpaw+zVc4u6WUxbNLK1KIMDMmYH4iToOHHdWntrSkADQDcK6g0uYy5NqkcKwJm3AyJkgRnVqo+P0iiINUxc1E3kVuK3LxNdrN3hy+FUu1BTNQTc5Sk89DXp0GWMdwwXDDrR/fTA6HePfFZo/alpaVxoUgKHIxu8xWoqfPKlbbOz+7LiUkkkJKQOJMDTqYHf30HMlixHePko6mS2Gb7TMs+yhRjqTw8N/iKbb1yEd6kj3iqGB4cLZhtriBKjzUdVHz9wFexe5jInvUfBJ+ZFFRdVqAzPsSZNa5qqt6oqd1qk+7XYvcvN3WnuohhWJQsJJ0Om/9caWVXOlVxiEKBnjFcndp/9k="/>
          <p:cNvSpPr>
            <a:spLocks noChangeAspect="1" noChangeArrowheads="1"/>
          </p:cNvSpPr>
          <p:nvPr/>
        </p:nvSpPr>
        <p:spPr bwMode="auto">
          <a:xfrm>
            <a:off x="120650" y="-590550"/>
            <a:ext cx="1219200" cy="1219200"/>
          </a:xfrm>
          <a:prstGeom prst="rect">
            <a:avLst/>
          </a:prstGeom>
          <a:noFill/>
          <a:ln w="9525">
            <a:noFill/>
            <a:miter lim="800000"/>
            <a:headEnd/>
            <a:tailEnd/>
          </a:ln>
        </p:spPr>
        <p:txBody>
          <a:bodyPr/>
          <a:lstStyle/>
          <a:p>
            <a:endParaRPr lang="en-US" dirty="0"/>
          </a:p>
        </p:txBody>
      </p:sp>
      <p:sp>
        <p:nvSpPr>
          <p:cNvPr id="8" name="TextBox 7"/>
          <p:cNvSpPr txBox="1"/>
          <p:nvPr/>
        </p:nvSpPr>
        <p:spPr>
          <a:xfrm>
            <a:off x="465138" y="1143000"/>
            <a:ext cx="6170612" cy="584200"/>
          </a:xfrm>
          <a:prstGeom prst="rect">
            <a:avLst/>
          </a:prstGeom>
          <a:noFill/>
        </p:spPr>
        <p:txBody>
          <a:bodyPr wrap="none">
            <a:spAutoFit/>
          </a:bodyPr>
          <a:lstStyle/>
          <a:p>
            <a:pPr>
              <a:defRPr/>
            </a:pPr>
            <a:r>
              <a:rPr lang="en-US" sz="3200" b="1" u="sng" dirty="0">
                <a:effectLst>
                  <a:outerShdw blurRad="38100" dist="38100" dir="2700000" algn="tl">
                    <a:srgbClr val="000000">
                      <a:alpha val="43137"/>
                    </a:srgbClr>
                  </a:outerShdw>
                </a:effectLst>
              </a:rPr>
              <a:t># 4 – Coordinate Human Services</a:t>
            </a:r>
            <a:r>
              <a:rPr lang="en-US" sz="3200" b="1" dirty="0">
                <a:effectLst>
                  <a:outerShdw blurRad="38100" dist="38100" dir="2700000" algn="tl">
                    <a:srgbClr val="000000">
                      <a:alpha val="43137"/>
                    </a:srgbClr>
                  </a:outerShdw>
                </a:effectLst>
              </a:rPr>
              <a:t> </a:t>
            </a:r>
          </a:p>
        </p:txBody>
      </p:sp>
      <p:sp>
        <p:nvSpPr>
          <p:cNvPr id="40964" name="Rectangle 5"/>
          <p:cNvSpPr>
            <a:spLocks noGrp="1" noChangeArrowheads="1"/>
          </p:cNvSpPr>
          <p:nvPr>
            <p:ph type="body" idx="4294967295"/>
          </p:nvPr>
        </p:nvSpPr>
        <p:spPr>
          <a:xfrm>
            <a:off x="457200" y="1828800"/>
            <a:ext cx="8382000" cy="4525963"/>
          </a:xfrm>
          <a:prstGeom prst="rect">
            <a:avLst/>
          </a:prstGeom>
        </p:spPr>
        <p:txBody>
          <a:bodyPr/>
          <a:lstStyle/>
          <a:p>
            <a:pPr eaLnBrk="1" hangingPunct="1">
              <a:spcBef>
                <a:spcPts val="0"/>
              </a:spcBef>
              <a:spcAft>
                <a:spcPts val="600"/>
              </a:spcAft>
              <a:defRPr/>
            </a:pPr>
            <a:r>
              <a:rPr lang="en-US" sz="2400" dirty="0" smtClean="0"/>
              <a:t>HHS through the SAT will coordinate lodging and human services needs for all discharged patients until transportation to their final destination can be facilitated.</a:t>
            </a:r>
          </a:p>
          <a:p>
            <a:pPr eaLnBrk="1" hangingPunct="1">
              <a:spcBef>
                <a:spcPts val="0"/>
              </a:spcBef>
              <a:spcAft>
                <a:spcPts val="600"/>
              </a:spcAft>
              <a:defRPr/>
            </a:pPr>
            <a:r>
              <a:rPr lang="en-US" sz="2400" dirty="0" smtClean="0"/>
              <a:t>Lodging and needed human services for family members that accompany the patient or non-medical attendants will be secured by the SAT.</a:t>
            </a:r>
          </a:p>
          <a:p>
            <a:pPr lvl="1" eaLnBrk="1" hangingPunct="1">
              <a:spcBef>
                <a:spcPts val="0"/>
              </a:spcBef>
              <a:spcAft>
                <a:spcPts val="600"/>
              </a:spcAft>
              <a:defRPr/>
            </a:pPr>
            <a:r>
              <a:rPr lang="en-US" sz="2400" dirty="0" smtClean="0"/>
              <a:t>Note: Family members that accompany patients or non-medical attendants will likely re-enter with patient and will require transportation that matches the patient.</a:t>
            </a:r>
          </a:p>
          <a:p>
            <a:pPr lvl="1" eaLnBrk="1" hangingPunct="1">
              <a:spcBef>
                <a:spcPts val="0"/>
              </a:spcBef>
              <a:spcAft>
                <a:spcPts val="600"/>
              </a:spcAft>
              <a:defRPr/>
            </a:pPr>
            <a:r>
              <a:rPr lang="en-US" sz="2400" dirty="0" smtClean="0"/>
              <a:t>Attendants or family members may return to their home of origin OR same location as the patient.</a:t>
            </a:r>
          </a:p>
          <a:p>
            <a:pPr eaLnBrk="1" hangingPunct="1">
              <a:spcBef>
                <a:spcPts val="0"/>
              </a:spcBef>
              <a:spcAft>
                <a:spcPts val="600"/>
              </a:spcAft>
              <a:defRPr/>
            </a:pPr>
            <a:endParaRPr lang="en-US" sz="2400" dirty="0" smtClean="0"/>
          </a:p>
        </p:txBody>
      </p:sp>
    </p:spTree>
    <p:extLst>
      <p:ext uri="{BB962C8B-B14F-4D97-AF65-F5344CB8AC3E}">
        <p14:creationId xmlns:p14="http://schemas.microsoft.com/office/powerpoint/2010/main" xmlns="" val="1141014277"/>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956</Words>
  <Application>Microsoft Office PowerPoint</Application>
  <PresentationFormat>On-screen Show (4:3)</PresentationFormat>
  <Paragraphs>106</Paragraphs>
  <Slides>14</Slides>
  <Notes>6</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14</vt:i4>
      </vt:variant>
    </vt:vector>
  </HeadingPairs>
  <TitlesOfParts>
    <vt:vector size="15" baseType="lpstr">
      <vt:lpstr>Office Theme</vt:lpstr>
      <vt:lpstr>U.S. Public Health Service Service Access Teams </vt:lpstr>
      <vt:lpstr>Overview</vt:lpstr>
      <vt:lpstr>Service Access Team (SAT)</vt:lpstr>
      <vt:lpstr>Command and Control</vt:lpstr>
      <vt:lpstr>SAT Primary Functions</vt:lpstr>
      <vt:lpstr>Scope of Service For Coordinating Patient Return Includes:</vt:lpstr>
      <vt:lpstr>SAT Primary Functions</vt:lpstr>
      <vt:lpstr>SAT Primary Functions</vt:lpstr>
      <vt:lpstr>SAT Primary Functions</vt:lpstr>
      <vt:lpstr>SAT Primary Functions</vt:lpstr>
      <vt:lpstr>Non-patient Support </vt:lpstr>
      <vt:lpstr>In Case of Death</vt:lpstr>
      <vt:lpstr>Summary</vt:lpstr>
      <vt:lpstr>Questions?</vt:lpstr>
    </vt:vector>
  </TitlesOfParts>
  <Company>DHHS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ESF #8 Patient Movement Patient Return Operations</dc:title>
  <dc:creator>DHHS</dc:creator>
  <cp:lastModifiedBy>Presenter</cp:lastModifiedBy>
  <cp:revision>76</cp:revision>
  <dcterms:created xsi:type="dcterms:W3CDTF">2012-05-03T19:17:20Z</dcterms:created>
  <dcterms:modified xsi:type="dcterms:W3CDTF">2016-04-28T13:03:54Z</dcterms:modified>
</cp:coreProperties>
</file>