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4"/>
  </p:sldMasterIdLst>
  <p:notesMasterIdLst>
    <p:notesMasterId r:id="rId28"/>
  </p:notesMasterIdLst>
  <p:handoutMasterIdLst>
    <p:handoutMasterId r:id="rId29"/>
  </p:handoutMasterIdLst>
  <p:sldIdLst>
    <p:sldId id="256" r:id="rId5"/>
    <p:sldId id="482" r:id="rId6"/>
    <p:sldId id="496" r:id="rId7"/>
    <p:sldId id="497" r:id="rId8"/>
    <p:sldId id="498" r:id="rId9"/>
    <p:sldId id="499" r:id="rId10"/>
    <p:sldId id="500" r:id="rId11"/>
    <p:sldId id="501" r:id="rId12"/>
    <p:sldId id="502" r:id="rId13"/>
    <p:sldId id="503" r:id="rId14"/>
    <p:sldId id="505" r:id="rId15"/>
    <p:sldId id="483" r:id="rId16"/>
    <p:sldId id="484" r:id="rId17"/>
    <p:sldId id="486" r:id="rId18"/>
    <p:sldId id="487" r:id="rId19"/>
    <p:sldId id="488" r:id="rId20"/>
    <p:sldId id="489" r:id="rId21"/>
    <p:sldId id="490" r:id="rId22"/>
    <p:sldId id="492" r:id="rId23"/>
    <p:sldId id="491" r:id="rId24"/>
    <p:sldId id="493" r:id="rId25"/>
    <p:sldId id="495" r:id="rId26"/>
    <p:sldId id="494" r:id="rId27"/>
  </p:sldIdLst>
  <p:sldSz cx="9144000" cy="6858000" type="screen4x3"/>
  <p:notesSz cx="6858000" cy="9240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1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CC00"/>
    <a:srgbClr val="0000CC"/>
    <a:srgbClr val="FF3300"/>
    <a:srgbClr val="0099FF"/>
    <a:srgbClr val="00CCFF"/>
    <a:srgbClr val="99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30" autoAdjust="0"/>
    <p:restoredTop sz="86885" autoAdjust="0"/>
  </p:normalViewPr>
  <p:slideViewPr>
    <p:cSldViewPr snapToGrid="0">
      <p:cViewPr varScale="1">
        <p:scale>
          <a:sx n="81" d="100"/>
          <a:sy n="81" d="100"/>
        </p:scale>
        <p:origin x="1089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1740" y="-96"/>
      </p:cViewPr>
      <p:guideLst>
        <p:guide orient="horz" pos="2911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8"/>
            <a:ext cx="297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77288"/>
            <a:ext cx="297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7F407C8-F9FB-478E-8EA3-87497F787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44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89438"/>
            <a:ext cx="54864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7288"/>
            <a:ext cx="297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77288"/>
            <a:ext cx="297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6B043B1-2E88-482E-8645-945BBEA6C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63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1C8458-C16E-420F-95DB-CF27CE3B647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381130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68F04A-28DC-45CE-81FB-7A78448898F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481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2363" y="693738"/>
            <a:ext cx="4616450" cy="3463925"/>
          </a:xfrm>
          <a:ln/>
        </p:spPr>
      </p:sp>
      <p:sp>
        <p:nvSpPr>
          <p:cNvPr id="34820" name="Notes Placeholder 2"/>
          <p:cNvSpPr>
            <a:spLocks noGrp="1"/>
          </p:cNvSpPr>
          <p:nvPr>
            <p:ph type="body" idx="1"/>
          </p:nvPr>
        </p:nvSpPr>
        <p:spPr>
          <a:xfrm>
            <a:off x="911225" y="4389398"/>
            <a:ext cx="5035550" cy="4158377"/>
          </a:xfrm>
          <a:noFill/>
          <a:ln/>
        </p:spPr>
        <p:txBody>
          <a:bodyPr lIns="91615" tIns="45809" rIns="91615" bIns="45809"/>
          <a:lstStyle/>
          <a:p>
            <a:pPr eaLnBrk="1" hangingPunct="1"/>
            <a:endParaRPr lang="en-US" smtClean="0">
              <a:latin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val="2908984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140AF5-AB92-49CB-9FC8-816469825D0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58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2363" y="693738"/>
            <a:ext cx="4616450" cy="3463925"/>
          </a:xfrm>
          <a:ln/>
        </p:spPr>
      </p:sp>
      <p:sp>
        <p:nvSpPr>
          <p:cNvPr id="35844" name="Notes Placeholder 2"/>
          <p:cNvSpPr>
            <a:spLocks noGrp="1"/>
          </p:cNvSpPr>
          <p:nvPr>
            <p:ph type="body" idx="1"/>
          </p:nvPr>
        </p:nvSpPr>
        <p:spPr>
          <a:xfrm>
            <a:off x="911225" y="4389398"/>
            <a:ext cx="5035550" cy="4158377"/>
          </a:xfrm>
          <a:noFill/>
          <a:ln/>
        </p:spPr>
        <p:txBody>
          <a:bodyPr lIns="91615" tIns="45809" rIns="91615" bIns="45809"/>
          <a:lstStyle/>
          <a:p>
            <a:pPr eaLnBrk="1" hangingPunct="1"/>
            <a:endParaRPr lang="en-US" smtClean="0">
              <a:latin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val="986687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DA117E-8BD3-45E2-BF12-FC7CC2F2F7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686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2363" y="693738"/>
            <a:ext cx="4616450" cy="3463925"/>
          </a:xfrm>
          <a:ln/>
        </p:spPr>
      </p:sp>
      <p:sp>
        <p:nvSpPr>
          <p:cNvPr id="36868" name="Notes Placeholder 2"/>
          <p:cNvSpPr>
            <a:spLocks noGrp="1"/>
          </p:cNvSpPr>
          <p:nvPr>
            <p:ph type="body" idx="1"/>
          </p:nvPr>
        </p:nvSpPr>
        <p:spPr>
          <a:xfrm>
            <a:off x="911225" y="4389398"/>
            <a:ext cx="5035550" cy="4158377"/>
          </a:xfrm>
          <a:noFill/>
          <a:ln/>
        </p:spPr>
        <p:txBody>
          <a:bodyPr lIns="91615" tIns="45809" rIns="91615" bIns="45809"/>
          <a:lstStyle/>
          <a:p>
            <a:pPr eaLnBrk="1" hangingPunct="1"/>
            <a:endParaRPr lang="en-US" smtClean="0">
              <a:latin typeface="Abadi MT Condensed Light"/>
            </a:endParaRPr>
          </a:p>
        </p:txBody>
      </p:sp>
    </p:spTree>
    <p:extLst>
      <p:ext uri="{BB962C8B-B14F-4D97-AF65-F5344CB8AC3E}">
        <p14:creationId xmlns:p14="http://schemas.microsoft.com/office/powerpoint/2010/main" val="298632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3" name="Picture 18" descr="HHS-logo-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2825" y="152400"/>
            <a:ext cx="1628775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89E62-FF9F-46F7-8AEE-A1622A58F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A3B99-1062-4B58-9890-FF4001326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0A3B0-1E1E-4805-9F7E-680C4EB96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6477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C7CC7-2103-4E0F-8AF7-3B21223F6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6CE37-2CB7-4B59-9367-2576661A85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7CCD4-BDA8-4934-ABA6-F8612C458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61B2D-9B66-4C59-8B05-C2C0536D9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9B9D7-3E3F-4193-8171-2B38ECA366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ED522-5225-45CA-9587-AF4AD42B5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9ED80-E4FA-4BCA-AEBB-51BD26A27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FBDE-D427-4500-AB6D-877285183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B9F28-CFC4-40CB-806A-1ED143D26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0530C45-24A2-46A7-A709-59A09BCC1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89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9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9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92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9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389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2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89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1295400" y="274638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9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2" name="Picture 20" descr="HHS-logo-Whit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772400" y="152400"/>
            <a:ext cx="12192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24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0000"/>
        <a:buFont typeface="Wingdings" pitchFamily="2" charset="2"/>
        <a:buChar char="Ø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Relationship Id="rId9" Type="http://schemas.openxmlformats.org/officeDocument/2006/relationships/image" Target="../media/image14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fiveaa.com.au/photosimple_254267?TB_iframe=tru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001713"/>
            <a:ext cx="9144000" cy="3036887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tx1"/>
                </a:solidFill>
              </a:rPr>
              <a:t>ESF #8 Patient Movement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5400" dirty="0" smtClean="0">
                <a:solidFill>
                  <a:schemeClr val="tx1"/>
                </a:solidFill>
              </a:rPr>
              <a:t/>
            </a:r>
            <a:br>
              <a:rPr lang="en-US" sz="5400" dirty="0" smtClean="0">
                <a:solidFill>
                  <a:schemeClr val="tx1"/>
                </a:solidFill>
              </a:rPr>
            </a:br>
            <a:r>
              <a:rPr lang="en-US" sz="5400" dirty="0" smtClean="0">
                <a:solidFill>
                  <a:schemeClr val="tx1"/>
                </a:solidFill>
              </a:rPr>
              <a:t>Specialty </a:t>
            </a:r>
            <a:r>
              <a:rPr lang="en-US" sz="5400" dirty="0" smtClean="0">
                <a:solidFill>
                  <a:schemeClr val="tx1"/>
                </a:solidFill>
              </a:rPr>
              <a:t>Teams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73300" y="4680809"/>
            <a:ext cx="6870700" cy="165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Ken Hopper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Federal Patient Movement Coordinator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Operations Division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Office of Emergency Management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Assistant Secretary, </a:t>
            </a:r>
            <a:r>
              <a:rPr lang="en-US" sz="2400" dirty="0" err="1" smtClean="0"/>
              <a:t>Prepardeness</a:t>
            </a:r>
            <a:r>
              <a:rPr lang="en-US" sz="2400" dirty="0" smtClean="0"/>
              <a:t> and Response</a:t>
            </a:r>
            <a:endParaRPr lang="en-US" sz="2400" dirty="0" smtClean="0"/>
          </a:p>
        </p:txBody>
      </p:sp>
      <p:grpSp>
        <p:nvGrpSpPr>
          <p:cNvPr id="3076" name="Group 10"/>
          <p:cNvGrpSpPr>
            <a:grpSpLocks/>
          </p:cNvGrpSpPr>
          <p:nvPr/>
        </p:nvGrpSpPr>
        <p:grpSpPr bwMode="auto">
          <a:xfrm>
            <a:off x="152400" y="4657725"/>
            <a:ext cx="2209800" cy="2124075"/>
            <a:chOff x="227" y="1475"/>
            <a:chExt cx="1592" cy="1674"/>
          </a:xfrm>
        </p:grpSpPr>
        <p:sp>
          <p:nvSpPr>
            <p:cNvPr id="3077" name="WordArt 11"/>
            <p:cNvSpPr>
              <a:spLocks noChangeArrowheads="1" noChangeShapeType="1" noTextEdit="1"/>
            </p:cNvSpPr>
            <p:nvPr/>
          </p:nvSpPr>
          <p:spPr bwMode="auto">
            <a:xfrm rot="-5400000">
              <a:off x="186" y="1517"/>
              <a:ext cx="1673" cy="1592"/>
            </a:xfrm>
            <a:prstGeom prst="rect">
              <a:avLst/>
            </a:prstGeom>
          </p:spPr>
          <p:txBody>
            <a:bodyPr spcFirstLastPara="1" wrap="none" fromWordArt="1">
              <a:prstTxWarp prst="textCircle">
                <a:avLst>
                  <a:gd name="adj" fmla="val 14167292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000066"/>
                  </a:solidFill>
                  <a:latin typeface="Times New Roman"/>
                  <a:cs typeface="Times New Roman"/>
                </a:rPr>
                <a:t>OFFICE  OF  THE ASSISTANT SECRETARY FOR PREPAREDNESS AND RESPONSE</a:t>
              </a:r>
            </a:p>
          </p:txBody>
        </p:sp>
        <p:sp>
          <p:nvSpPr>
            <p:cNvPr id="3078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227" y="1475"/>
              <a:ext cx="1592" cy="1673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2821111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000066"/>
                  </a:solidFill>
                  <a:latin typeface="Times New Roman"/>
                  <a:cs typeface="Times New Roman"/>
                </a:rPr>
                <a:t>A  NATION  PREPARED</a:t>
              </a:r>
            </a:p>
          </p:txBody>
        </p:sp>
        <p:sp>
          <p:nvSpPr>
            <p:cNvPr id="3079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227" y="1475"/>
              <a:ext cx="1592" cy="1673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2273659"/>
                </a:avLst>
              </a:prstTxWarp>
            </a:bodyPr>
            <a:lstStyle/>
            <a:p>
              <a:pPr algn="ctr"/>
              <a:r>
                <a:rPr lang="en-US" sz="2000" kern="10">
                  <a:ln w="952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000066"/>
                  </a:solidFill>
                  <a:latin typeface="Wingdings 2"/>
                </a:rPr>
                <a:t>ó           ó</a:t>
              </a:r>
            </a:p>
          </p:txBody>
        </p:sp>
        <p:sp>
          <p:nvSpPr>
            <p:cNvPr id="3080" name="Oval 14"/>
            <p:cNvSpPr>
              <a:spLocks noChangeArrowheads="1"/>
            </p:cNvSpPr>
            <p:nvPr/>
          </p:nvSpPr>
          <p:spPr bwMode="auto">
            <a:xfrm>
              <a:off x="767" y="2043"/>
              <a:ext cx="513" cy="540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081" name="Picture 15" descr="CL PHS LOGOtrans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2053"/>
              <a:ext cx="4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82" name="Oval 16"/>
            <p:cNvSpPr>
              <a:spLocks noChangeArrowheads="1"/>
            </p:cNvSpPr>
            <p:nvPr/>
          </p:nvSpPr>
          <p:spPr bwMode="auto">
            <a:xfrm>
              <a:off x="471" y="1741"/>
              <a:ext cx="360" cy="37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Oval 17" descr="Zig zag"/>
            <p:cNvSpPr>
              <a:spLocks noChangeArrowheads="1"/>
            </p:cNvSpPr>
            <p:nvPr/>
          </p:nvSpPr>
          <p:spPr bwMode="auto">
            <a:xfrm>
              <a:off x="843" y="1575"/>
              <a:ext cx="360" cy="378"/>
            </a:xfrm>
            <a:prstGeom prst="ellipse">
              <a:avLst/>
            </a:prstGeom>
            <a:pattFill prst="zigZag">
              <a:fgClr>
                <a:srgbClr val="66CCFF"/>
              </a:fgClr>
              <a:bgClr>
                <a:schemeClr val="bg1"/>
              </a:bgClr>
            </a:pattFill>
            <a:ln w="1905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Oval 18"/>
            <p:cNvSpPr>
              <a:spLocks noChangeArrowheads="1"/>
            </p:cNvSpPr>
            <p:nvPr/>
          </p:nvSpPr>
          <p:spPr bwMode="auto">
            <a:xfrm>
              <a:off x="1364" y="2124"/>
              <a:ext cx="360" cy="377"/>
            </a:xfrm>
            <a:prstGeom prst="ellipse">
              <a:avLst/>
            </a:prstGeom>
            <a:solidFill>
              <a:srgbClr val="FFD071"/>
            </a:solidFill>
            <a:ln w="1905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Oval 19"/>
            <p:cNvSpPr>
              <a:spLocks noChangeArrowheads="1"/>
            </p:cNvSpPr>
            <p:nvPr/>
          </p:nvSpPr>
          <p:spPr bwMode="auto">
            <a:xfrm>
              <a:off x="322" y="2124"/>
              <a:ext cx="360" cy="377"/>
            </a:xfrm>
            <a:prstGeom prst="ellipse">
              <a:avLst/>
            </a:prstGeom>
            <a:solidFill>
              <a:srgbClr val="008000"/>
            </a:solidFill>
            <a:ln w="1905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" name="Oval 20"/>
            <p:cNvSpPr>
              <a:spLocks noChangeArrowheads="1"/>
            </p:cNvSpPr>
            <p:nvPr/>
          </p:nvSpPr>
          <p:spPr bwMode="auto">
            <a:xfrm>
              <a:off x="1215" y="1741"/>
              <a:ext cx="360" cy="37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Oval 21"/>
            <p:cNvSpPr>
              <a:spLocks noChangeArrowheads="1"/>
            </p:cNvSpPr>
            <p:nvPr/>
          </p:nvSpPr>
          <p:spPr bwMode="auto">
            <a:xfrm>
              <a:off x="478" y="2513"/>
              <a:ext cx="359" cy="37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Oval 22"/>
            <p:cNvSpPr>
              <a:spLocks noChangeArrowheads="1"/>
            </p:cNvSpPr>
            <p:nvPr/>
          </p:nvSpPr>
          <p:spPr bwMode="auto">
            <a:xfrm>
              <a:off x="1205" y="2518"/>
              <a:ext cx="360" cy="37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89" name="Group 23"/>
            <p:cNvGrpSpPr>
              <a:grpSpLocks/>
            </p:cNvGrpSpPr>
            <p:nvPr/>
          </p:nvGrpSpPr>
          <p:grpSpPr bwMode="auto">
            <a:xfrm>
              <a:off x="522" y="1775"/>
              <a:ext cx="261" cy="276"/>
              <a:chOff x="1765" y="516"/>
              <a:chExt cx="292" cy="295"/>
            </a:xfrm>
          </p:grpSpPr>
          <p:grpSp>
            <p:nvGrpSpPr>
              <p:cNvPr id="3161" name="Group 24"/>
              <p:cNvGrpSpPr>
                <a:grpSpLocks noChangeAspect="1"/>
              </p:cNvGrpSpPr>
              <p:nvPr/>
            </p:nvGrpSpPr>
            <p:grpSpPr bwMode="auto">
              <a:xfrm>
                <a:off x="1823" y="544"/>
                <a:ext cx="169" cy="178"/>
                <a:chOff x="2256" y="912"/>
                <a:chExt cx="1728" cy="1728"/>
              </a:xfrm>
            </p:grpSpPr>
            <p:sp>
              <p:nvSpPr>
                <p:cNvPr id="3182" name="Oval 25"/>
                <p:cNvSpPr>
                  <a:spLocks noChangeAspect="1" noChangeArrowheads="1"/>
                </p:cNvSpPr>
                <p:nvPr/>
              </p:nvSpPr>
              <p:spPr bwMode="auto">
                <a:xfrm>
                  <a:off x="2256" y="912"/>
                  <a:ext cx="1727" cy="1727"/>
                </a:xfrm>
                <a:prstGeom prst="ellipse">
                  <a:avLst/>
                </a:prstGeom>
                <a:solidFill>
                  <a:srgbClr val="CC0000"/>
                </a:solidFill>
                <a:ln w="76200">
                  <a:solidFill>
                    <a:srgbClr val="CC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3" name="Line 26"/>
                <p:cNvSpPr>
                  <a:spLocks noChangeAspect="1" noChangeShapeType="1"/>
                </p:cNvSpPr>
                <p:nvPr/>
              </p:nvSpPr>
              <p:spPr bwMode="auto">
                <a:xfrm>
                  <a:off x="3120" y="912"/>
                  <a:ext cx="0" cy="17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4" name="Line 27"/>
                <p:cNvSpPr>
                  <a:spLocks noChangeAspect="1" noChangeShapeType="1"/>
                </p:cNvSpPr>
                <p:nvPr/>
              </p:nvSpPr>
              <p:spPr bwMode="auto">
                <a:xfrm>
                  <a:off x="2256" y="1776"/>
                  <a:ext cx="1728" cy="0"/>
                </a:xfrm>
                <a:prstGeom prst="line">
                  <a:avLst/>
                </a:prstGeom>
                <a:noFill/>
                <a:ln w="9525">
                  <a:solidFill>
                    <a:srgbClr val="CC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162" name="Group 28"/>
              <p:cNvGrpSpPr>
                <a:grpSpLocks noChangeAspect="1"/>
              </p:cNvGrpSpPr>
              <p:nvPr/>
            </p:nvGrpSpPr>
            <p:grpSpPr bwMode="auto">
              <a:xfrm rot="7200000">
                <a:off x="1866" y="630"/>
                <a:ext cx="178" cy="169"/>
                <a:chOff x="2256" y="912"/>
                <a:chExt cx="1728" cy="1728"/>
              </a:xfrm>
            </p:grpSpPr>
            <p:sp>
              <p:nvSpPr>
                <p:cNvPr id="3179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2256" y="912"/>
                  <a:ext cx="1727" cy="1727"/>
                </a:xfrm>
                <a:prstGeom prst="ellipse">
                  <a:avLst/>
                </a:prstGeom>
                <a:solidFill>
                  <a:srgbClr val="CC0000"/>
                </a:solidFill>
                <a:ln w="76200">
                  <a:solidFill>
                    <a:srgbClr val="CC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80" name="Line 30"/>
                <p:cNvSpPr>
                  <a:spLocks noChangeAspect="1" noChangeShapeType="1"/>
                </p:cNvSpPr>
                <p:nvPr/>
              </p:nvSpPr>
              <p:spPr bwMode="auto">
                <a:xfrm>
                  <a:off x="3120" y="912"/>
                  <a:ext cx="0" cy="172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1" name="Line 31"/>
                <p:cNvSpPr>
                  <a:spLocks noChangeAspect="1" noChangeShapeType="1"/>
                </p:cNvSpPr>
                <p:nvPr/>
              </p:nvSpPr>
              <p:spPr bwMode="auto">
                <a:xfrm>
                  <a:off x="2256" y="1776"/>
                  <a:ext cx="1728" cy="0"/>
                </a:xfrm>
                <a:prstGeom prst="line">
                  <a:avLst/>
                </a:prstGeom>
                <a:noFill/>
                <a:ln w="9525">
                  <a:solidFill>
                    <a:srgbClr val="CC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163" name="Group 32"/>
              <p:cNvGrpSpPr>
                <a:grpSpLocks noChangeAspect="1"/>
              </p:cNvGrpSpPr>
              <p:nvPr/>
            </p:nvGrpSpPr>
            <p:grpSpPr bwMode="auto">
              <a:xfrm rot="-7200000">
                <a:off x="1770" y="632"/>
                <a:ext cx="178" cy="170"/>
                <a:chOff x="2256" y="912"/>
                <a:chExt cx="1728" cy="1728"/>
              </a:xfrm>
            </p:grpSpPr>
            <p:sp>
              <p:nvSpPr>
                <p:cNvPr id="3176" name="Oval 33"/>
                <p:cNvSpPr>
                  <a:spLocks noChangeAspect="1" noChangeArrowheads="1"/>
                </p:cNvSpPr>
                <p:nvPr/>
              </p:nvSpPr>
              <p:spPr bwMode="auto">
                <a:xfrm>
                  <a:off x="2256" y="912"/>
                  <a:ext cx="1727" cy="1727"/>
                </a:xfrm>
                <a:prstGeom prst="ellipse">
                  <a:avLst/>
                </a:prstGeom>
                <a:solidFill>
                  <a:srgbClr val="CC0000"/>
                </a:solidFill>
                <a:ln w="76200">
                  <a:solidFill>
                    <a:srgbClr val="CC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77" name="Line 34"/>
                <p:cNvSpPr>
                  <a:spLocks noChangeAspect="1" noChangeShapeType="1"/>
                </p:cNvSpPr>
                <p:nvPr/>
              </p:nvSpPr>
              <p:spPr bwMode="auto">
                <a:xfrm>
                  <a:off x="3120" y="912"/>
                  <a:ext cx="0" cy="1728"/>
                </a:xfrm>
                <a:prstGeom prst="line">
                  <a:avLst/>
                </a:prstGeom>
                <a:noFill/>
                <a:ln w="9525">
                  <a:solidFill>
                    <a:srgbClr val="CC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" name="Line 35"/>
                <p:cNvSpPr>
                  <a:spLocks noChangeAspect="1" noChangeShapeType="1"/>
                </p:cNvSpPr>
                <p:nvPr/>
              </p:nvSpPr>
              <p:spPr bwMode="auto">
                <a:xfrm>
                  <a:off x="2256" y="1776"/>
                  <a:ext cx="1728" cy="0"/>
                </a:xfrm>
                <a:prstGeom prst="line">
                  <a:avLst/>
                </a:prstGeom>
                <a:noFill/>
                <a:ln w="9525">
                  <a:solidFill>
                    <a:srgbClr val="CC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64" name="Oval 36"/>
              <p:cNvSpPr>
                <a:spLocks noChangeAspect="1" noChangeArrowheads="1"/>
              </p:cNvSpPr>
              <p:nvPr/>
            </p:nvSpPr>
            <p:spPr bwMode="auto">
              <a:xfrm>
                <a:off x="1844" y="516"/>
                <a:ext cx="127" cy="133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5" name="Oval 37"/>
              <p:cNvSpPr>
                <a:spLocks noChangeAspect="1" noChangeArrowheads="1"/>
              </p:cNvSpPr>
              <p:nvPr/>
            </p:nvSpPr>
            <p:spPr bwMode="auto">
              <a:xfrm rot="7200000">
                <a:off x="1927" y="680"/>
                <a:ext cx="134" cy="127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6" name="Oval 38"/>
              <p:cNvSpPr>
                <a:spLocks noChangeAspect="1" noChangeArrowheads="1"/>
              </p:cNvSpPr>
              <p:nvPr/>
            </p:nvSpPr>
            <p:spPr bwMode="auto">
              <a:xfrm rot="-7200000">
                <a:off x="1762" y="677"/>
                <a:ext cx="133" cy="12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7" name="Oval 39"/>
              <p:cNvSpPr>
                <a:spLocks noChangeAspect="1" noChangeArrowheads="1"/>
              </p:cNvSpPr>
              <p:nvPr/>
            </p:nvSpPr>
            <p:spPr bwMode="auto">
              <a:xfrm>
                <a:off x="1889" y="667"/>
                <a:ext cx="38" cy="41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168" name="Group 40"/>
              <p:cNvGrpSpPr>
                <a:grpSpLocks noChangeAspect="1"/>
              </p:cNvGrpSpPr>
              <p:nvPr/>
            </p:nvGrpSpPr>
            <p:grpSpPr bwMode="auto">
              <a:xfrm>
                <a:off x="1840" y="613"/>
                <a:ext cx="134" cy="94"/>
                <a:chOff x="-973" y="2160"/>
                <a:chExt cx="1370" cy="912"/>
              </a:xfrm>
            </p:grpSpPr>
            <p:sp>
              <p:nvSpPr>
                <p:cNvPr id="3173" name="Line 41"/>
                <p:cNvSpPr>
                  <a:spLocks noChangeAspect="1" noChangeShapeType="1"/>
                </p:cNvSpPr>
                <p:nvPr/>
              </p:nvSpPr>
              <p:spPr bwMode="auto">
                <a:xfrm>
                  <a:off x="-288" y="2160"/>
                  <a:ext cx="0" cy="733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4" name="Line 42"/>
                <p:cNvSpPr>
                  <a:spLocks noChangeAspect="1" noChangeShapeType="1"/>
                </p:cNvSpPr>
                <p:nvPr/>
              </p:nvSpPr>
              <p:spPr bwMode="auto">
                <a:xfrm rot="7200000">
                  <a:off x="31" y="2705"/>
                  <a:ext cx="0" cy="733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" name="Line 43"/>
                <p:cNvSpPr>
                  <a:spLocks noChangeAspect="1" noChangeShapeType="1"/>
                </p:cNvSpPr>
                <p:nvPr/>
              </p:nvSpPr>
              <p:spPr bwMode="auto">
                <a:xfrm rot="-7200000">
                  <a:off x="-606" y="2705"/>
                  <a:ext cx="0" cy="733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69" name="Oval 44"/>
              <p:cNvSpPr>
                <a:spLocks noChangeAspect="1" noChangeArrowheads="1"/>
              </p:cNvSpPr>
              <p:nvPr/>
            </p:nvSpPr>
            <p:spPr bwMode="auto">
              <a:xfrm>
                <a:off x="1837" y="613"/>
                <a:ext cx="141" cy="148"/>
              </a:xfrm>
              <a:prstGeom prst="ellipse">
                <a:avLst/>
              </a:prstGeom>
              <a:noFill/>
              <a:ln w="381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0" name="Oval 45"/>
              <p:cNvSpPr>
                <a:spLocks noChangeAspect="1" noChangeArrowheads="1"/>
              </p:cNvSpPr>
              <p:nvPr/>
            </p:nvSpPr>
            <p:spPr bwMode="auto">
              <a:xfrm>
                <a:off x="1847" y="529"/>
                <a:ext cx="121" cy="128"/>
              </a:xfrm>
              <a:prstGeom prst="ellips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1" name="Oval 46"/>
              <p:cNvSpPr>
                <a:spLocks noChangeAspect="1" noChangeArrowheads="1"/>
              </p:cNvSpPr>
              <p:nvPr/>
            </p:nvSpPr>
            <p:spPr bwMode="auto">
              <a:xfrm>
                <a:off x="1926" y="673"/>
                <a:ext cx="121" cy="128"/>
              </a:xfrm>
              <a:prstGeom prst="ellips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2" name="Oval 47"/>
              <p:cNvSpPr>
                <a:spLocks noChangeAspect="1" noChangeArrowheads="1"/>
              </p:cNvSpPr>
              <p:nvPr/>
            </p:nvSpPr>
            <p:spPr bwMode="auto">
              <a:xfrm>
                <a:off x="1765" y="680"/>
                <a:ext cx="121" cy="127"/>
              </a:xfrm>
              <a:prstGeom prst="ellips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90" name="Group 48"/>
            <p:cNvGrpSpPr>
              <a:grpSpLocks noChangeAspect="1"/>
            </p:cNvGrpSpPr>
            <p:nvPr/>
          </p:nvGrpSpPr>
          <p:grpSpPr bwMode="auto">
            <a:xfrm rot="-2700000">
              <a:off x="857" y="1707"/>
              <a:ext cx="333" cy="116"/>
              <a:chOff x="-608" y="1008"/>
              <a:chExt cx="6910" cy="2303"/>
            </a:xfrm>
          </p:grpSpPr>
          <p:grpSp>
            <p:nvGrpSpPr>
              <p:cNvPr id="3150" name="Group 49"/>
              <p:cNvGrpSpPr>
                <a:grpSpLocks noChangeAspect="1"/>
              </p:cNvGrpSpPr>
              <p:nvPr/>
            </p:nvGrpSpPr>
            <p:grpSpPr bwMode="auto">
              <a:xfrm>
                <a:off x="-608" y="1008"/>
                <a:ext cx="6910" cy="2303"/>
                <a:chOff x="-608" y="1008"/>
                <a:chExt cx="6910" cy="2303"/>
              </a:xfrm>
            </p:grpSpPr>
            <p:grpSp>
              <p:nvGrpSpPr>
                <p:cNvPr id="3152" name="Group 50"/>
                <p:cNvGrpSpPr>
                  <a:grpSpLocks noChangeAspect="1"/>
                </p:cNvGrpSpPr>
                <p:nvPr/>
              </p:nvGrpSpPr>
              <p:grpSpPr bwMode="auto">
                <a:xfrm rot="10800000">
                  <a:off x="-608" y="1265"/>
                  <a:ext cx="3455" cy="2046"/>
                  <a:chOff x="3180" y="1008"/>
                  <a:chExt cx="3455" cy="2046"/>
                </a:xfrm>
              </p:grpSpPr>
              <p:sp>
                <p:nvSpPr>
                  <p:cNvPr id="3158" name="Arc 51"/>
                  <p:cNvSpPr>
                    <a:spLocks noChangeAspect="1"/>
                  </p:cNvSpPr>
                  <p:nvPr/>
                </p:nvSpPr>
                <p:spPr bwMode="auto">
                  <a:xfrm>
                    <a:off x="3180" y="1008"/>
                    <a:ext cx="3455" cy="2046"/>
                  </a:xfrm>
                  <a:custGeom>
                    <a:avLst/>
                    <a:gdLst>
                      <a:gd name="T0" fmla="*/ 0 w 21600"/>
                      <a:gd name="T1" fmla="*/ 0 h 38355"/>
                      <a:gd name="T2" fmla="*/ 0 w 21600"/>
                      <a:gd name="T3" fmla="*/ 0 h 38355"/>
                      <a:gd name="T4" fmla="*/ 0 w 21600"/>
                      <a:gd name="T5" fmla="*/ 0 h 38355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38355"/>
                      <a:gd name="T11" fmla="*/ 21600 w 21600"/>
                      <a:gd name="T12" fmla="*/ 38355 h 3835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38355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28099"/>
                          <a:pt x="18673" y="34252"/>
                          <a:pt x="13632" y="38354"/>
                        </a:cubicBezTo>
                      </a:path>
                      <a:path w="21600" h="38355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28099"/>
                          <a:pt x="18673" y="34252"/>
                          <a:pt x="13632" y="38354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59" name="Arc 52" descr="Zig zag"/>
                  <p:cNvSpPr>
                    <a:spLocks noChangeAspect="1"/>
                  </p:cNvSpPr>
                  <p:nvPr/>
                </p:nvSpPr>
                <p:spPr bwMode="auto">
                  <a:xfrm>
                    <a:off x="3180" y="1659"/>
                    <a:ext cx="2979" cy="1395"/>
                  </a:xfrm>
                  <a:custGeom>
                    <a:avLst/>
                    <a:gdLst>
                      <a:gd name="T0" fmla="*/ 0 w 21600"/>
                      <a:gd name="T1" fmla="*/ 0 h 36382"/>
                      <a:gd name="T2" fmla="*/ 0 w 21600"/>
                      <a:gd name="T3" fmla="*/ 0 h 36382"/>
                      <a:gd name="T4" fmla="*/ 0 w 21600"/>
                      <a:gd name="T5" fmla="*/ 0 h 36382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36382"/>
                      <a:gd name="T11" fmla="*/ 21600 w 21600"/>
                      <a:gd name="T12" fmla="*/ 36382 h 3638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36382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27091"/>
                          <a:pt x="19508" y="32377"/>
                          <a:pt x="15749" y="36381"/>
                        </a:cubicBezTo>
                      </a:path>
                      <a:path w="21600" h="36382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27091"/>
                          <a:pt x="19508" y="32377"/>
                          <a:pt x="15749" y="36381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pattFill prst="zigZag">
                    <a:fgClr>
                      <a:srgbClr val="66CCFF"/>
                    </a:fgClr>
                    <a:bgClr>
                      <a:schemeClr val="bg1"/>
                    </a:bgClr>
                  </a:patt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60" name="Line 5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180" y="1008"/>
                    <a:ext cx="0" cy="654"/>
                  </a:xfrm>
                  <a:prstGeom prst="lin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53" name="Group 54"/>
                <p:cNvGrpSpPr>
                  <a:grpSpLocks noChangeAspect="1"/>
                </p:cNvGrpSpPr>
                <p:nvPr/>
              </p:nvGrpSpPr>
              <p:grpSpPr bwMode="auto">
                <a:xfrm>
                  <a:off x="2847" y="1008"/>
                  <a:ext cx="3455" cy="2046"/>
                  <a:chOff x="3180" y="1008"/>
                  <a:chExt cx="3455" cy="2046"/>
                </a:xfrm>
              </p:grpSpPr>
              <p:sp>
                <p:nvSpPr>
                  <p:cNvPr id="3155" name="Arc 55"/>
                  <p:cNvSpPr>
                    <a:spLocks noChangeAspect="1"/>
                  </p:cNvSpPr>
                  <p:nvPr/>
                </p:nvSpPr>
                <p:spPr bwMode="auto">
                  <a:xfrm>
                    <a:off x="3180" y="1008"/>
                    <a:ext cx="3455" cy="2046"/>
                  </a:xfrm>
                  <a:custGeom>
                    <a:avLst/>
                    <a:gdLst>
                      <a:gd name="T0" fmla="*/ 0 w 21600"/>
                      <a:gd name="T1" fmla="*/ 0 h 38355"/>
                      <a:gd name="T2" fmla="*/ 0 w 21600"/>
                      <a:gd name="T3" fmla="*/ 0 h 38355"/>
                      <a:gd name="T4" fmla="*/ 0 w 21600"/>
                      <a:gd name="T5" fmla="*/ 0 h 38355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38355"/>
                      <a:gd name="T11" fmla="*/ 21600 w 21600"/>
                      <a:gd name="T12" fmla="*/ 38355 h 38355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38355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28099"/>
                          <a:pt x="18673" y="34252"/>
                          <a:pt x="13632" y="38354"/>
                        </a:cubicBezTo>
                      </a:path>
                      <a:path w="21600" h="38355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28099"/>
                          <a:pt x="18673" y="34252"/>
                          <a:pt x="13632" y="38354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56" name="Arc 56" descr="Zig zag"/>
                  <p:cNvSpPr>
                    <a:spLocks noChangeAspect="1"/>
                  </p:cNvSpPr>
                  <p:nvPr/>
                </p:nvSpPr>
                <p:spPr bwMode="auto">
                  <a:xfrm>
                    <a:off x="3180" y="1659"/>
                    <a:ext cx="2979" cy="1395"/>
                  </a:xfrm>
                  <a:custGeom>
                    <a:avLst/>
                    <a:gdLst>
                      <a:gd name="T0" fmla="*/ 0 w 21600"/>
                      <a:gd name="T1" fmla="*/ 0 h 36382"/>
                      <a:gd name="T2" fmla="*/ 0 w 21600"/>
                      <a:gd name="T3" fmla="*/ 0 h 36382"/>
                      <a:gd name="T4" fmla="*/ 0 w 21600"/>
                      <a:gd name="T5" fmla="*/ 0 h 36382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36382"/>
                      <a:gd name="T11" fmla="*/ 21600 w 21600"/>
                      <a:gd name="T12" fmla="*/ 36382 h 3638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36382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27091"/>
                          <a:pt x="19508" y="32377"/>
                          <a:pt x="15749" y="36381"/>
                        </a:cubicBezTo>
                      </a:path>
                      <a:path w="21600" h="36382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27091"/>
                          <a:pt x="19508" y="32377"/>
                          <a:pt x="15749" y="36381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pattFill prst="zigZag">
                    <a:fgClr>
                      <a:srgbClr val="66CCFF"/>
                    </a:fgClr>
                    <a:bgClr>
                      <a:schemeClr val="bg1"/>
                    </a:bgClr>
                  </a:patt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57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180" y="1008"/>
                    <a:ext cx="0" cy="654"/>
                  </a:xfrm>
                  <a:prstGeom prst="line">
                    <a:avLst/>
                  </a:prstGeom>
                  <a:no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154" name="Oval 58"/>
                <p:cNvSpPr>
                  <a:spLocks noChangeAspect="1" noChangeArrowheads="1"/>
                </p:cNvSpPr>
                <p:nvPr/>
              </p:nvSpPr>
              <p:spPr bwMode="auto">
                <a:xfrm>
                  <a:off x="1152" y="1008"/>
                  <a:ext cx="3455" cy="2303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151" name="Oval 59" descr="Zig zag"/>
              <p:cNvSpPr>
                <a:spLocks noChangeAspect="1" noChangeArrowheads="1"/>
              </p:cNvSpPr>
              <p:nvPr/>
            </p:nvSpPr>
            <p:spPr bwMode="auto">
              <a:xfrm>
                <a:off x="1872" y="1656"/>
                <a:ext cx="2015" cy="1008"/>
              </a:xfrm>
              <a:prstGeom prst="ellipse">
                <a:avLst/>
              </a:prstGeom>
              <a:pattFill prst="zigZag">
                <a:fgClr>
                  <a:srgbClr val="66CCFF"/>
                </a:fgClr>
                <a:bgClr>
                  <a:schemeClr val="bg1"/>
                </a:bgClr>
              </a:patt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91" name="Group 60"/>
            <p:cNvGrpSpPr>
              <a:grpSpLocks noChangeAspect="1"/>
            </p:cNvGrpSpPr>
            <p:nvPr/>
          </p:nvGrpSpPr>
          <p:grpSpPr bwMode="auto">
            <a:xfrm>
              <a:off x="1437" y="2167"/>
              <a:ext cx="214" cy="292"/>
              <a:chOff x="1152" y="192"/>
              <a:chExt cx="3455" cy="2448"/>
            </a:xfrm>
          </p:grpSpPr>
          <p:sp>
            <p:nvSpPr>
              <p:cNvPr id="3142" name="AutoShape 61"/>
              <p:cNvSpPr>
                <a:spLocks noChangeAspect="1" noChangeArrowheads="1"/>
              </p:cNvSpPr>
              <p:nvPr/>
            </p:nvSpPr>
            <p:spPr bwMode="auto">
              <a:xfrm rot="-5400000">
                <a:off x="2593" y="-575"/>
                <a:ext cx="576" cy="3453"/>
              </a:xfrm>
              <a:prstGeom prst="moon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3" name="AutoShape 62"/>
              <p:cNvSpPr>
                <a:spLocks noChangeAspect="1" noChangeArrowheads="1"/>
              </p:cNvSpPr>
              <p:nvPr/>
            </p:nvSpPr>
            <p:spPr bwMode="auto">
              <a:xfrm rot="-5400000">
                <a:off x="2641" y="96"/>
                <a:ext cx="480" cy="2879"/>
              </a:xfrm>
              <a:prstGeom prst="moon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4" name="AutoShape 63"/>
              <p:cNvSpPr>
                <a:spLocks noChangeAspect="1" noChangeArrowheads="1"/>
              </p:cNvSpPr>
              <p:nvPr/>
            </p:nvSpPr>
            <p:spPr bwMode="auto">
              <a:xfrm rot="-5400000">
                <a:off x="2688" y="715"/>
                <a:ext cx="386" cy="2315"/>
              </a:xfrm>
              <a:prstGeom prst="moon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5" name="AutoShape 64"/>
              <p:cNvSpPr>
                <a:spLocks noChangeAspect="1" noChangeArrowheads="1"/>
              </p:cNvSpPr>
              <p:nvPr/>
            </p:nvSpPr>
            <p:spPr bwMode="auto">
              <a:xfrm rot="-5400000">
                <a:off x="2737" y="1296"/>
                <a:ext cx="288" cy="1727"/>
              </a:xfrm>
              <a:prstGeom prst="moon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6" name="AutoShape 65"/>
              <p:cNvSpPr>
                <a:spLocks noChangeAspect="1" noChangeArrowheads="1"/>
              </p:cNvSpPr>
              <p:nvPr/>
            </p:nvSpPr>
            <p:spPr bwMode="auto">
              <a:xfrm rot="-5400000">
                <a:off x="2785" y="1831"/>
                <a:ext cx="190" cy="1140"/>
              </a:xfrm>
              <a:prstGeom prst="moon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7" name="AutoShape 66"/>
              <p:cNvSpPr>
                <a:spLocks noChangeAspect="1" noChangeArrowheads="1"/>
              </p:cNvSpPr>
              <p:nvPr/>
            </p:nvSpPr>
            <p:spPr bwMode="auto">
              <a:xfrm rot="-5400000">
                <a:off x="2831" y="2297"/>
                <a:ext cx="98" cy="588"/>
              </a:xfrm>
              <a:prstGeom prst="moon">
                <a:avLst>
                  <a:gd name="adj" fmla="val 50000"/>
                </a:avLst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8" name="AutoShape 67"/>
              <p:cNvSpPr>
                <a:spLocks noChangeAspect="1" noChangeArrowheads="1"/>
              </p:cNvSpPr>
              <p:nvPr/>
            </p:nvSpPr>
            <p:spPr bwMode="auto">
              <a:xfrm rot="5400000">
                <a:off x="2591" y="-1247"/>
                <a:ext cx="576" cy="3453"/>
              </a:xfrm>
              <a:prstGeom prst="moon">
                <a:avLst>
                  <a:gd name="adj" fmla="val 29338"/>
                </a:avLst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9" name="Oval 68"/>
              <p:cNvSpPr>
                <a:spLocks noChangeAspect="1" noChangeArrowheads="1"/>
              </p:cNvSpPr>
              <p:nvPr/>
            </p:nvSpPr>
            <p:spPr bwMode="auto">
              <a:xfrm>
                <a:off x="1296" y="528"/>
                <a:ext cx="3216" cy="480"/>
              </a:xfrm>
              <a:prstGeom prst="ellipse">
                <a:avLst/>
              </a:pr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92" name="Group 69"/>
            <p:cNvGrpSpPr>
              <a:grpSpLocks/>
            </p:cNvGrpSpPr>
            <p:nvPr/>
          </p:nvGrpSpPr>
          <p:grpSpPr bwMode="auto">
            <a:xfrm>
              <a:off x="1241" y="1774"/>
              <a:ext cx="308" cy="323"/>
              <a:chOff x="3552" y="1440"/>
              <a:chExt cx="1632" cy="1632"/>
            </a:xfrm>
          </p:grpSpPr>
          <p:sp>
            <p:nvSpPr>
              <p:cNvPr id="3132" name="AutoShape 70"/>
              <p:cNvSpPr>
                <a:spLocks noChangeArrowheads="1"/>
              </p:cNvSpPr>
              <p:nvPr/>
            </p:nvSpPr>
            <p:spPr bwMode="auto">
              <a:xfrm>
                <a:off x="3552" y="1488"/>
                <a:ext cx="1632" cy="12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322 w 21600"/>
                  <a:gd name="T13" fmla="*/ 0 h 21600"/>
                  <a:gd name="T14" fmla="*/ 18278 w 21600"/>
                  <a:gd name="T15" fmla="*/ 921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9622" y="8950"/>
                    </a:moveTo>
                    <a:cubicBezTo>
                      <a:pt x="9974" y="8726"/>
                      <a:pt x="10382" y="8606"/>
                      <a:pt x="10800" y="8607"/>
                    </a:cubicBezTo>
                    <a:cubicBezTo>
                      <a:pt x="11217" y="8607"/>
                      <a:pt x="11625" y="8726"/>
                      <a:pt x="11977" y="8950"/>
                    </a:cubicBezTo>
                    <a:lnTo>
                      <a:pt x="16600" y="1690"/>
                    </a:lnTo>
                    <a:cubicBezTo>
                      <a:pt x="14867" y="586"/>
                      <a:pt x="12855" y="-1"/>
                      <a:pt x="10799" y="0"/>
                    </a:cubicBezTo>
                    <a:cubicBezTo>
                      <a:pt x="8744" y="0"/>
                      <a:pt x="6732" y="586"/>
                      <a:pt x="4999" y="1690"/>
                    </a:cubicBezTo>
                    <a:close/>
                  </a:path>
                </a:pathLst>
              </a:custGeom>
              <a:solidFill>
                <a:srgbClr val="003366"/>
              </a:solidFill>
              <a:ln w="38100">
                <a:solidFill>
                  <a:srgbClr val="0033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3" name="AutoShape 71"/>
              <p:cNvSpPr>
                <a:spLocks noChangeArrowheads="1"/>
              </p:cNvSpPr>
              <p:nvPr/>
            </p:nvSpPr>
            <p:spPr bwMode="auto">
              <a:xfrm rot="7200000">
                <a:off x="3624" y="1608"/>
                <a:ext cx="1632" cy="12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322 w 21600"/>
                  <a:gd name="T13" fmla="*/ 0 h 21600"/>
                  <a:gd name="T14" fmla="*/ 18278 w 21600"/>
                  <a:gd name="T15" fmla="*/ 921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9622" y="8950"/>
                    </a:moveTo>
                    <a:cubicBezTo>
                      <a:pt x="9974" y="8726"/>
                      <a:pt x="10382" y="8606"/>
                      <a:pt x="10800" y="8607"/>
                    </a:cubicBezTo>
                    <a:cubicBezTo>
                      <a:pt x="11217" y="8607"/>
                      <a:pt x="11625" y="8726"/>
                      <a:pt x="11977" y="8950"/>
                    </a:cubicBezTo>
                    <a:lnTo>
                      <a:pt x="16600" y="1690"/>
                    </a:lnTo>
                    <a:cubicBezTo>
                      <a:pt x="14867" y="586"/>
                      <a:pt x="12855" y="-1"/>
                      <a:pt x="10799" y="0"/>
                    </a:cubicBezTo>
                    <a:cubicBezTo>
                      <a:pt x="8744" y="0"/>
                      <a:pt x="6732" y="586"/>
                      <a:pt x="4999" y="1690"/>
                    </a:cubicBezTo>
                    <a:close/>
                  </a:path>
                </a:pathLst>
              </a:custGeom>
              <a:solidFill>
                <a:srgbClr val="003366"/>
              </a:solidFill>
              <a:ln w="38100">
                <a:solidFill>
                  <a:srgbClr val="0033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4" name="AutoShape 72"/>
              <p:cNvSpPr>
                <a:spLocks noChangeArrowheads="1"/>
              </p:cNvSpPr>
              <p:nvPr/>
            </p:nvSpPr>
            <p:spPr bwMode="auto">
              <a:xfrm rot="-7200000">
                <a:off x="3480" y="1608"/>
                <a:ext cx="1632" cy="12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3322 w 21600"/>
                  <a:gd name="T13" fmla="*/ 0 h 21600"/>
                  <a:gd name="T14" fmla="*/ 18278 w 21600"/>
                  <a:gd name="T15" fmla="*/ 9217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9622" y="8950"/>
                    </a:moveTo>
                    <a:cubicBezTo>
                      <a:pt x="9974" y="8726"/>
                      <a:pt x="10382" y="8606"/>
                      <a:pt x="10800" y="8607"/>
                    </a:cubicBezTo>
                    <a:cubicBezTo>
                      <a:pt x="11217" y="8607"/>
                      <a:pt x="11625" y="8726"/>
                      <a:pt x="11977" y="8950"/>
                    </a:cubicBezTo>
                    <a:lnTo>
                      <a:pt x="16600" y="1690"/>
                    </a:lnTo>
                    <a:cubicBezTo>
                      <a:pt x="14867" y="586"/>
                      <a:pt x="12855" y="-1"/>
                      <a:pt x="10799" y="0"/>
                    </a:cubicBezTo>
                    <a:cubicBezTo>
                      <a:pt x="8744" y="0"/>
                      <a:pt x="6732" y="586"/>
                      <a:pt x="4999" y="1690"/>
                    </a:cubicBezTo>
                    <a:close/>
                  </a:path>
                </a:pathLst>
              </a:custGeom>
              <a:solidFill>
                <a:srgbClr val="003366"/>
              </a:solidFill>
              <a:ln w="38100">
                <a:solidFill>
                  <a:srgbClr val="003366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5" name="Oval 73"/>
              <p:cNvSpPr>
                <a:spLocks noChangeArrowheads="1"/>
              </p:cNvSpPr>
              <p:nvPr/>
            </p:nvSpPr>
            <p:spPr bwMode="auto">
              <a:xfrm>
                <a:off x="4080" y="1488"/>
                <a:ext cx="576" cy="1440"/>
              </a:xfrm>
              <a:prstGeom prst="ellipse">
                <a:avLst/>
              </a:prstGeom>
              <a:noFill/>
              <a:ln w="1905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6" name="Oval 74"/>
              <p:cNvSpPr>
                <a:spLocks noChangeArrowheads="1"/>
              </p:cNvSpPr>
              <p:nvPr/>
            </p:nvSpPr>
            <p:spPr bwMode="auto">
              <a:xfrm rot="-3600000">
                <a:off x="4080" y="1488"/>
                <a:ext cx="576" cy="1440"/>
              </a:xfrm>
              <a:prstGeom prst="ellipse">
                <a:avLst/>
              </a:prstGeom>
              <a:noFill/>
              <a:ln w="1905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7" name="Oval 75"/>
              <p:cNvSpPr>
                <a:spLocks noChangeArrowheads="1"/>
              </p:cNvSpPr>
              <p:nvPr/>
            </p:nvSpPr>
            <p:spPr bwMode="auto">
              <a:xfrm rot="3600000">
                <a:off x="4080" y="1488"/>
                <a:ext cx="576" cy="1440"/>
              </a:xfrm>
              <a:prstGeom prst="ellipse">
                <a:avLst/>
              </a:prstGeom>
              <a:noFill/>
              <a:ln w="1905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8" name="Oval 76"/>
              <p:cNvSpPr>
                <a:spLocks noChangeArrowheads="1"/>
              </p:cNvSpPr>
              <p:nvPr/>
            </p:nvSpPr>
            <p:spPr bwMode="auto">
              <a:xfrm>
                <a:off x="4224" y="2064"/>
                <a:ext cx="288" cy="288"/>
              </a:xfrm>
              <a:prstGeom prst="ellipse">
                <a:avLst/>
              </a:prstGeom>
              <a:solidFill>
                <a:srgbClr val="003366"/>
              </a:solidFill>
              <a:ln w="1905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9" name="Oval 77"/>
              <p:cNvSpPr>
                <a:spLocks noChangeArrowheads="1"/>
              </p:cNvSpPr>
              <p:nvPr/>
            </p:nvSpPr>
            <p:spPr bwMode="auto">
              <a:xfrm>
                <a:off x="4320" y="1440"/>
                <a:ext cx="96" cy="96"/>
              </a:xfrm>
              <a:prstGeom prst="ellipse">
                <a:avLst/>
              </a:prstGeom>
              <a:solidFill>
                <a:srgbClr val="FFCC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0" name="Oval 78"/>
              <p:cNvSpPr>
                <a:spLocks noChangeArrowheads="1"/>
              </p:cNvSpPr>
              <p:nvPr/>
            </p:nvSpPr>
            <p:spPr bwMode="auto">
              <a:xfrm>
                <a:off x="3696" y="2544"/>
                <a:ext cx="96" cy="96"/>
              </a:xfrm>
              <a:prstGeom prst="ellipse">
                <a:avLst/>
              </a:prstGeom>
              <a:solidFill>
                <a:srgbClr val="FFCC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1" name="Oval 79"/>
              <p:cNvSpPr>
                <a:spLocks noChangeArrowheads="1"/>
              </p:cNvSpPr>
              <p:nvPr/>
            </p:nvSpPr>
            <p:spPr bwMode="auto">
              <a:xfrm>
                <a:off x="4944" y="2544"/>
                <a:ext cx="96" cy="96"/>
              </a:xfrm>
              <a:prstGeom prst="ellipse">
                <a:avLst/>
              </a:prstGeom>
              <a:solidFill>
                <a:srgbClr val="FFCC00"/>
              </a:solidFill>
              <a:ln w="95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pic>
          <p:nvPicPr>
            <p:cNvPr id="3093" name="Picture 80" descr="ChemicalSymbo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47" y="2550"/>
              <a:ext cx="283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094" name="Group 81"/>
            <p:cNvGrpSpPr>
              <a:grpSpLocks/>
            </p:cNvGrpSpPr>
            <p:nvPr/>
          </p:nvGrpSpPr>
          <p:grpSpPr bwMode="auto">
            <a:xfrm>
              <a:off x="399" y="2206"/>
              <a:ext cx="205" cy="213"/>
              <a:chOff x="1077" y="2157"/>
              <a:chExt cx="230" cy="227"/>
            </a:xfrm>
          </p:grpSpPr>
          <p:grpSp>
            <p:nvGrpSpPr>
              <p:cNvPr id="3116" name="Group 82"/>
              <p:cNvGrpSpPr>
                <a:grpSpLocks noChangeAspect="1"/>
              </p:cNvGrpSpPr>
              <p:nvPr/>
            </p:nvGrpSpPr>
            <p:grpSpPr bwMode="auto">
              <a:xfrm>
                <a:off x="1077" y="2292"/>
                <a:ext cx="230" cy="92"/>
                <a:chOff x="3367" y="1754"/>
                <a:chExt cx="600" cy="240"/>
              </a:xfrm>
            </p:grpSpPr>
            <p:sp>
              <p:nvSpPr>
                <p:cNvPr id="3127" name="Oval 83"/>
                <p:cNvSpPr>
                  <a:spLocks noChangeAspect="1" noChangeArrowheads="1"/>
                </p:cNvSpPr>
                <p:nvPr/>
              </p:nvSpPr>
              <p:spPr bwMode="auto">
                <a:xfrm>
                  <a:off x="3367" y="1754"/>
                  <a:ext cx="600" cy="240"/>
                </a:xfrm>
                <a:prstGeom prst="ellipse">
                  <a:avLst/>
                </a:prstGeom>
                <a:noFill/>
                <a:ln w="12700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8" name="Oval 84"/>
                <p:cNvSpPr>
                  <a:spLocks noChangeAspect="1" noChangeArrowheads="1"/>
                </p:cNvSpPr>
                <p:nvPr/>
              </p:nvSpPr>
              <p:spPr bwMode="auto">
                <a:xfrm>
                  <a:off x="3427" y="1778"/>
                  <a:ext cx="480" cy="192"/>
                </a:xfrm>
                <a:prstGeom prst="ellipse">
                  <a:avLst/>
                </a:prstGeom>
                <a:noFill/>
                <a:ln w="12700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9" name="Oval 85"/>
                <p:cNvSpPr>
                  <a:spLocks noChangeAspect="1" noChangeArrowheads="1"/>
                </p:cNvSpPr>
                <p:nvPr/>
              </p:nvSpPr>
              <p:spPr bwMode="auto">
                <a:xfrm>
                  <a:off x="3486" y="1802"/>
                  <a:ext cx="361" cy="144"/>
                </a:xfrm>
                <a:prstGeom prst="ellipse">
                  <a:avLst/>
                </a:prstGeom>
                <a:noFill/>
                <a:ln w="12700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0" name="Oval 86"/>
                <p:cNvSpPr>
                  <a:spLocks noChangeAspect="1" noChangeArrowheads="1"/>
                </p:cNvSpPr>
                <p:nvPr/>
              </p:nvSpPr>
              <p:spPr bwMode="auto">
                <a:xfrm>
                  <a:off x="3547" y="1826"/>
                  <a:ext cx="240" cy="96"/>
                </a:xfrm>
                <a:prstGeom prst="ellipse">
                  <a:avLst/>
                </a:prstGeom>
                <a:noFill/>
                <a:ln w="12700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1" name="Oval 87"/>
                <p:cNvSpPr>
                  <a:spLocks noChangeAspect="1" noChangeArrowheads="1"/>
                </p:cNvSpPr>
                <p:nvPr/>
              </p:nvSpPr>
              <p:spPr bwMode="auto">
                <a:xfrm>
                  <a:off x="3606" y="1850"/>
                  <a:ext cx="121" cy="48"/>
                </a:xfrm>
                <a:prstGeom prst="ellipse">
                  <a:avLst/>
                </a:prstGeom>
                <a:noFill/>
                <a:ln w="12700">
                  <a:solidFill>
                    <a:srgbClr val="FF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17" name="Group 88"/>
              <p:cNvGrpSpPr>
                <a:grpSpLocks noChangeAspect="1"/>
              </p:cNvGrpSpPr>
              <p:nvPr/>
            </p:nvGrpSpPr>
            <p:grpSpPr bwMode="auto">
              <a:xfrm>
                <a:off x="1077" y="2157"/>
                <a:ext cx="230" cy="166"/>
                <a:chOff x="4134" y="1758"/>
                <a:chExt cx="533" cy="389"/>
              </a:xfrm>
            </p:grpSpPr>
            <p:grpSp>
              <p:nvGrpSpPr>
                <p:cNvPr id="3118" name="Group 89"/>
                <p:cNvGrpSpPr>
                  <a:grpSpLocks noChangeAspect="1"/>
                </p:cNvGrpSpPr>
                <p:nvPr/>
              </p:nvGrpSpPr>
              <p:grpSpPr bwMode="auto">
                <a:xfrm rot="334063">
                  <a:off x="4412" y="1758"/>
                  <a:ext cx="255" cy="389"/>
                  <a:chOff x="4370" y="1758"/>
                  <a:chExt cx="255" cy="389"/>
                </a:xfrm>
              </p:grpSpPr>
              <p:grpSp>
                <p:nvGrpSpPr>
                  <p:cNvPr id="3123" name="Group 9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4370" y="1758"/>
                    <a:ext cx="255" cy="389"/>
                    <a:chOff x="4370" y="1758"/>
                    <a:chExt cx="255" cy="389"/>
                  </a:xfrm>
                </p:grpSpPr>
                <p:sp>
                  <p:nvSpPr>
                    <p:cNvPr id="3125" name="Freeform 91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4376" y="1763"/>
                      <a:ext cx="194" cy="384"/>
                    </a:xfrm>
                    <a:custGeom>
                      <a:avLst/>
                      <a:gdLst>
                        <a:gd name="T0" fmla="*/ 2 w 194"/>
                        <a:gd name="T1" fmla="*/ 0 h 384"/>
                        <a:gd name="T2" fmla="*/ 194 w 194"/>
                        <a:gd name="T3" fmla="*/ 76 h 384"/>
                        <a:gd name="T4" fmla="*/ 194 w 194"/>
                        <a:gd name="T5" fmla="*/ 384 h 384"/>
                        <a:gd name="T6" fmla="*/ 0 w 194"/>
                        <a:gd name="T7" fmla="*/ 384 h 384"/>
                        <a:gd name="T8" fmla="*/ 41 w 194"/>
                        <a:gd name="T9" fmla="*/ 307 h 384"/>
                        <a:gd name="T10" fmla="*/ 0 w 194"/>
                        <a:gd name="T11" fmla="*/ 252 h 384"/>
                        <a:gd name="T12" fmla="*/ 50 w 194"/>
                        <a:gd name="T13" fmla="*/ 192 h 384"/>
                        <a:gd name="T14" fmla="*/ 3 w 194"/>
                        <a:gd name="T15" fmla="*/ 139 h 384"/>
                        <a:gd name="T16" fmla="*/ 42 w 194"/>
                        <a:gd name="T17" fmla="*/ 72 h 384"/>
                        <a:gd name="T18" fmla="*/ 2 w 194"/>
                        <a:gd name="T19" fmla="*/ 0 h 384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w 194"/>
                        <a:gd name="T31" fmla="*/ 0 h 384"/>
                        <a:gd name="T32" fmla="*/ 194 w 194"/>
                        <a:gd name="T33" fmla="*/ 384 h 384"/>
                      </a:gdLst>
                      <a:ahLst/>
                      <a:cxnLst>
                        <a:cxn ang="T20">
                          <a:pos x="T0" y="T1"/>
                        </a:cxn>
                        <a:cxn ang="T21">
                          <a:pos x="T2" y="T3"/>
                        </a:cxn>
                        <a:cxn ang="T22">
                          <a:pos x="T4" y="T5"/>
                        </a:cxn>
                        <a:cxn ang="T23">
                          <a:pos x="T6" y="T7"/>
                        </a:cxn>
                        <a:cxn ang="T24">
                          <a:pos x="T8" y="T9"/>
                        </a:cxn>
                        <a:cxn ang="T25">
                          <a:pos x="T10" y="T11"/>
                        </a:cxn>
                        <a:cxn ang="T26">
                          <a:pos x="T12" y="T13"/>
                        </a:cxn>
                        <a:cxn ang="T27">
                          <a:pos x="T14" y="T15"/>
                        </a:cxn>
                        <a:cxn ang="T28">
                          <a:pos x="T16" y="T17"/>
                        </a:cxn>
                        <a:cxn ang="T29">
                          <a:pos x="T18" y="T19"/>
                        </a:cxn>
                      </a:cxnLst>
                      <a:rect l="T30" t="T31" r="T32" b="T33"/>
                      <a:pathLst>
                        <a:path w="194" h="384">
                          <a:moveTo>
                            <a:pt x="2" y="0"/>
                          </a:moveTo>
                          <a:lnTo>
                            <a:pt x="194" y="76"/>
                          </a:lnTo>
                          <a:lnTo>
                            <a:pt x="194" y="384"/>
                          </a:lnTo>
                          <a:lnTo>
                            <a:pt x="0" y="384"/>
                          </a:lnTo>
                          <a:lnTo>
                            <a:pt x="41" y="307"/>
                          </a:lnTo>
                          <a:lnTo>
                            <a:pt x="0" y="252"/>
                          </a:lnTo>
                          <a:lnTo>
                            <a:pt x="50" y="192"/>
                          </a:lnTo>
                          <a:lnTo>
                            <a:pt x="3" y="139"/>
                          </a:lnTo>
                          <a:lnTo>
                            <a:pt x="42" y="72"/>
                          </a:lnTo>
                          <a:lnTo>
                            <a:pt x="2" y="0"/>
                          </a:lnTo>
                          <a:close/>
                        </a:path>
                      </a:pathLst>
                    </a:custGeom>
                    <a:solidFill>
                      <a:srgbClr val="FFFF99"/>
                    </a:solidFill>
                    <a:ln w="317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26" name="Line 92"/>
                    <p:cNvSpPr>
                      <a:spLocks noChangeAspect="1" noChangeShapeType="1"/>
                    </p:cNvSpPr>
                    <p:nvPr/>
                  </p:nvSpPr>
                  <p:spPr bwMode="auto">
                    <a:xfrm flipH="1" flipV="1">
                      <a:off x="4370" y="1758"/>
                      <a:ext cx="255" cy="102"/>
                    </a:xfrm>
                    <a:prstGeom prst="line">
                      <a:avLst/>
                    </a:prstGeom>
                    <a:noFill/>
                    <a:ln w="31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124" name="Rectangle 9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448" y="1904"/>
                    <a:ext cx="86" cy="86"/>
                  </a:xfrm>
                  <a:prstGeom prst="rect">
                    <a:avLst/>
                  </a:prstGeom>
                  <a:solidFill>
                    <a:srgbClr val="CCECFF"/>
                  </a:solidFill>
                  <a:ln w="3175" algn="ctr">
                    <a:solidFill>
                      <a:srgbClr val="FFCC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19" name="Group 94"/>
                <p:cNvGrpSpPr>
                  <a:grpSpLocks noChangeAspect="1"/>
                </p:cNvGrpSpPr>
                <p:nvPr/>
              </p:nvGrpSpPr>
              <p:grpSpPr bwMode="auto">
                <a:xfrm rot="-252860">
                  <a:off x="4134" y="1760"/>
                  <a:ext cx="286" cy="387"/>
                  <a:chOff x="4134" y="1760"/>
                  <a:chExt cx="286" cy="387"/>
                </a:xfrm>
              </p:grpSpPr>
              <p:sp>
                <p:nvSpPr>
                  <p:cNvPr id="3120" name="Freeform 95"/>
                  <p:cNvSpPr>
                    <a:spLocks noChangeAspect="1"/>
                  </p:cNvSpPr>
                  <p:nvPr/>
                </p:nvSpPr>
                <p:spPr bwMode="auto">
                  <a:xfrm>
                    <a:off x="4180" y="1761"/>
                    <a:ext cx="240" cy="386"/>
                  </a:xfrm>
                  <a:custGeom>
                    <a:avLst/>
                    <a:gdLst>
                      <a:gd name="T0" fmla="*/ 195 w 240"/>
                      <a:gd name="T1" fmla="*/ 0 h 386"/>
                      <a:gd name="T2" fmla="*/ 0 w 240"/>
                      <a:gd name="T3" fmla="*/ 78 h 386"/>
                      <a:gd name="T4" fmla="*/ 2 w 240"/>
                      <a:gd name="T5" fmla="*/ 386 h 386"/>
                      <a:gd name="T6" fmla="*/ 194 w 240"/>
                      <a:gd name="T7" fmla="*/ 386 h 386"/>
                      <a:gd name="T8" fmla="*/ 233 w 240"/>
                      <a:gd name="T9" fmla="*/ 306 h 386"/>
                      <a:gd name="T10" fmla="*/ 194 w 240"/>
                      <a:gd name="T11" fmla="*/ 254 h 386"/>
                      <a:gd name="T12" fmla="*/ 240 w 240"/>
                      <a:gd name="T13" fmla="*/ 194 h 386"/>
                      <a:gd name="T14" fmla="*/ 195 w 240"/>
                      <a:gd name="T15" fmla="*/ 141 h 386"/>
                      <a:gd name="T16" fmla="*/ 236 w 240"/>
                      <a:gd name="T17" fmla="*/ 69 h 386"/>
                      <a:gd name="T18" fmla="*/ 195 w 240"/>
                      <a:gd name="T19" fmla="*/ 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40"/>
                      <a:gd name="T31" fmla="*/ 0 h 386"/>
                      <a:gd name="T32" fmla="*/ 240 w 240"/>
                      <a:gd name="T33" fmla="*/ 386 h 38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40" h="386">
                        <a:moveTo>
                          <a:pt x="195" y="0"/>
                        </a:moveTo>
                        <a:lnTo>
                          <a:pt x="0" y="78"/>
                        </a:lnTo>
                        <a:lnTo>
                          <a:pt x="2" y="386"/>
                        </a:lnTo>
                        <a:lnTo>
                          <a:pt x="194" y="386"/>
                        </a:lnTo>
                        <a:lnTo>
                          <a:pt x="233" y="306"/>
                        </a:lnTo>
                        <a:lnTo>
                          <a:pt x="194" y="254"/>
                        </a:lnTo>
                        <a:lnTo>
                          <a:pt x="240" y="194"/>
                        </a:lnTo>
                        <a:lnTo>
                          <a:pt x="195" y="141"/>
                        </a:lnTo>
                        <a:lnTo>
                          <a:pt x="236" y="69"/>
                        </a:lnTo>
                        <a:lnTo>
                          <a:pt x="195" y="0"/>
                        </a:lnTo>
                        <a:close/>
                      </a:path>
                    </a:pathLst>
                  </a:custGeom>
                  <a:solidFill>
                    <a:srgbClr val="FFFF99"/>
                  </a:solidFill>
                  <a:ln w="317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21" name="Rectangle 96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230" y="1904"/>
                    <a:ext cx="86" cy="86"/>
                  </a:xfrm>
                  <a:prstGeom prst="rect">
                    <a:avLst/>
                  </a:prstGeom>
                  <a:solidFill>
                    <a:srgbClr val="CCECFF"/>
                  </a:solidFill>
                  <a:ln w="3175" algn="ctr">
                    <a:solidFill>
                      <a:srgbClr val="FFCC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22" name="Line 97"/>
                  <p:cNvSpPr>
                    <a:spLocks noChangeAspect="1" noChangeShapeType="1"/>
                  </p:cNvSpPr>
                  <p:nvPr/>
                </p:nvSpPr>
                <p:spPr bwMode="auto">
                  <a:xfrm flipH="1">
                    <a:off x="4134" y="1760"/>
                    <a:ext cx="239" cy="96"/>
                  </a:xfrm>
                  <a:prstGeom prst="line">
                    <a:avLst/>
                  </a:prstGeom>
                  <a:noFill/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3095" name="Group 98"/>
            <p:cNvGrpSpPr>
              <a:grpSpLocks noChangeAspect="1"/>
            </p:cNvGrpSpPr>
            <p:nvPr/>
          </p:nvGrpSpPr>
          <p:grpSpPr bwMode="auto">
            <a:xfrm>
              <a:off x="528" y="2580"/>
              <a:ext cx="257" cy="261"/>
              <a:chOff x="3230" y="310"/>
              <a:chExt cx="1991" cy="1924"/>
            </a:xfrm>
          </p:grpSpPr>
          <p:sp>
            <p:nvSpPr>
              <p:cNvPr id="3100" name="AutoShape 99"/>
              <p:cNvSpPr>
                <a:spLocks noChangeAspect="1" noChangeArrowheads="1"/>
              </p:cNvSpPr>
              <p:nvPr/>
            </p:nvSpPr>
            <p:spPr bwMode="auto">
              <a:xfrm>
                <a:off x="3618" y="564"/>
                <a:ext cx="1209" cy="1149"/>
              </a:xfrm>
              <a:prstGeom prst="pentagon">
                <a:avLst/>
              </a:prstGeom>
              <a:solidFill>
                <a:srgbClr val="3333FF"/>
              </a:solidFill>
              <a:ln w="19050" algn="ctr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101" name="Group 100"/>
              <p:cNvGrpSpPr>
                <a:grpSpLocks noChangeAspect="1"/>
              </p:cNvGrpSpPr>
              <p:nvPr/>
            </p:nvGrpSpPr>
            <p:grpSpPr bwMode="auto">
              <a:xfrm>
                <a:off x="4107" y="1710"/>
                <a:ext cx="230" cy="524"/>
                <a:chOff x="4107" y="1710"/>
                <a:chExt cx="230" cy="524"/>
              </a:xfrm>
            </p:grpSpPr>
            <p:sp>
              <p:nvSpPr>
                <p:cNvPr id="3114" name="Line 101"/>
                <p:cNvSpPr>
                  <a:spLocks noChangeAspect="1" noChangeShapeType="1"/>
                </p:cNvSpPr>
                <p:nvPr/>
              </p:nvSpPr>
              <p:spPr bwMode="auto">
                <a:xfrm>
                  <a:off x="4223" y="1710"/>
                  <a:ext cx="0" cy="522"/>
                </a:xfrm>
                <a:prstGeom prst="line">
                  <a:avLst/>
                </a:prstGeom>
                <a:noFill/>
                <a:ln w="1905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5" name="Oval 102"/>
                <p:cNvSpPr>
                  <a:spLocks noChangeAspect="1" noChangeArrowheads="1"/>
                </p:cNvSpPr>
                <p:nvPr/>
              </p:nvSpPr>
              <p:spPr bwMode="auto">
                <a:xfrm>
                  <a:off x="4107" y="2004"/>
                  <a:ext cx="230" cy="230"/>
                </a:xfrm>
                <a:prstGeom prst="ellipse">
                  <a:avLst/>
                </a:prstGeom>
                <a:solidFill>
                  <a:srgbClr val="3333FF"/>
                </a:solidFill>
                <a:ln w="19050" algn="ctr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02" name="Group 103"/>
              <p:cNvGrpSpPr>
                <a:grpSpLocks noChangeAspect="1"/>
              </p:cNvGrpSpPr>
              <p:nvPr/>
            </p:nvGrpSpPr>
            <p:grpSpPr bwMode="auto">
              <a:xfrm rot="-4316352">
                <a:off x="4844" y="1183"/>
                <a:ext cx="230" cy="524"/>
                <a:chOff x="4203" y="1806"/>
                <a:chExt cx="230" cy="524"/>
              </a:xfrm>
            </p:grpSpPr>
            <p:sp>
              <p:nvSpPr>
                <p:cNvPr id="3112" name="Line 104"/>
                <p:cNvSpPr>
                  <a:spLocks noChangeAspect="1" noChangeShapeType="1"/>
                </p:cNvSpPr>
                <p:nvPr/>
              </p:nvSpPr>
              <p:spPr bwMode="auto">
                <a:xfrm>
                  <a:off x="4319" y="1806"/>
                  <a:ext cx="0" cy="522"/>
                </a:xfrm>
                <a:prstGeom prst="line">
                  <a:avLst/>
                </a:prstGeom>
                <a:noFill/>
                <a:ln w="1905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3" name="Oval 105"/>
                <p:cNvSpPr>
                  <a:spLocks noChangeAspect="1" noChangeArrowheads="1"/>
                </p:cNvSpPr>
                <p:nvPr/>
              </p:nvSpPr>
              <p:spPr bwMode="auto">
                <a:xfrm>
                  <a:off x="4203" y="2100"/>
                  <a:ext cx="230" cy="230"/>
                </a:xfrm>
                <a:prstGeom prst="ellipse">
                  <a:avLst/>
                </a:prstGeom>
                <a:solidFill>
                  <a:srgbClr val="3333FF"/>
                </a:solidFill>
                <a:ln w="19050" algn="ctr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03" name="Group 106"/>
              <p:cNvGrpSpPr>
                <a:grpSpLocks noChangeAspect="1"/>
              </p:cNvGrpSpPr>
              <p:nvPr/>
            </p:nvGrpSpPr>
            <p:grpSpPr bwMode="auto">
              <a:xfrm rot="4249971">
                <a:off x="3377" y="1202"/>
                <a:ext cx="230" cy="524"/>
                <a:chOff x="4203" y="1806"/>
                <a:chExt cx="230" cy="524"/>
              </a:xfrm>
            </p:grpSpPr>
            <p:sp>
              <p:nvSpPr>
                <p:cNvPr id="3110" name="Line 107"/>
                <p:cNvSpPr>
                  <a:spLocks noChangeAspect="1" noChangeShapeType="1"/>
                </p:cNvSpPr>
                <p:nvPr/>
              </p:nvSpPr>
              <p:spPr bwMode="auto">
                <a:xfrm>
                  <a:off x="4319" y="1806"/>
                  <a:ext cx="0" cy="522"/>
                </a:xfrm>
                <a:prstGeom prst="line">
                  <a:avLst/>
                </a:prstGeom>
                <a:noFill/>
                <a:ln w="1905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1" name="Oval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4203" y="2100"/>
                  <a:ext cx="230" cy="230"/>
                </a:xfrm>
                <a:prstGeom prst="ellipse">
                  <a:avLst/>
                </a:prstGeom>
                <a:solidFill>
                  <a:srgbClr val="3333FF"/>
                </a:solidFill>
                <a:ln w="19050" algn="ctr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04" name="Group 109"/>
              <p:cNvGrpSpPr>
                <a:grpSpLocks noChangeAspect="1"/>
              </p:cNvGrpSpPr>
              <p:nvPr/>
            </p:nvGrpSpPr>
            <p:grpSpPr bwMode="auto">
              <a:xfrm rot="-8574694">
                <a:off x="4563" y="310"/>
                <a:ext cx="230" cy="524"/>
                <a:chOff x="4107" y="1710"/>
                <a:chExt cx="230" cy="524"/>
              </a:xfrm>
            </p:grpSpPr>
            <p:sp>
              <p:nvSpPr>
                <p:cNvPr id="3108" name="Line 110"/>
                <p:cNvSpPr>
                  <a:spLocks noChangeAspect="1" noChangeShapeType="1"/>
                </p:cNvSpPr>
                <p:nvPr/>
              </p:nvSpPr>
              <p:spPr bwMode="auto">
                <a:xfrm>
                  <a:off x="4223" y="1710"/>
                  <a:ext cx="0" cy="522"/>
                </a:xfrm>
                <a:prstGeom prst="line">
                  <a:avLst/>
                </a:prstGeom>
                <a:noFill/>
                <a:ln w="1905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9" name="Oval 111"/>
                <p:cNvSpPr>
                  <a:spLocks noChangeAspect="1" noChangeArrowheads="1"/>
                </p:cNvSpPr>
                <p:nvPr/>
              </p:nvSpPr>
              <p:spPr bwMode="auto">
                <a:xfrm>
                  <a:off x="4107" y="2004"/>
                  <a:ext cx="230" cy="230"/>
                </a:xfrm>
                <a:prstGeom prst="ellipse">
                  <a:avLst/>
                </a:prstGeom>
                <a:solidFill>
                  <a:srgbClr val="3333FF"/>
                </a:solidFill>
                <a:ln w="19050" algn="ctr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05" name="Group 112"/>
              <p:cNvGrpSpPr>
                <a:grpSpLocks noChangeAspect="1"/>
              </p:cNvGrpSpPr>
              <p:nvPr/>
            </p:nvGrpSpPr>
            <p:grpSpPr bwMode="auto">
              <a:xfrm rot="8472207">
                <a:off x="3635" y="322"/>
                <a:ext cx="230" cy="524"/>
                <a:chOff x="4107" y="1710"/>
                <a:chExt cx="230" cy="524"/>
              </a:xfrm>
            </p:grpSpPr>
            <p:sp>
              <p:nvSpPr>
                <p:cNvPr id="3106" name="Line 113"/>
                <p:cNvSpPr>
                  <a:spLocks noChangeAspect="1" noChangeShapeType="1"/>
                </p:cNvSpPr>
                <p:nvPr/>
              </p:nvSpPr>
              <p:spPr bwMode="auto">
                <a:xfrm>
                  <a:off x="4223" y="1710"/>
                  <a:ext cx="0" cy="522"/>
                </a:xfrm>
                <a:prstGeom prst="line">
                  <a:avLst/>
                </a:prstGeom>
                <a:noFill/>
                <a:ln w="19050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7" name="Oval 114"/>
                <p:cNvSpPr>
                  <a:spLocks noChangeAspect="1" noChangeArrowheads="1"/>
                </p:cNvSpPr>
                <p:nvPr/>
              </p:nvSpPr>
              <p:spPr bwMode="auto">
                <a:xfrm>
                  <a:off x="4107" y="2004"/>
                  <a:ext cx="230" cy="230"/>
                </a:xfrm>
                <a:prstGeom prst="ellipse">
                  <a:avLst/>
                </a:prstGeom>
                <a:solidFill>
                  <a:srgbClr val="3333FF"/>
                </a:solidFill>
                <a:ln w="19050" algn="ctr">
                  <a:solidFill>
                    <a:srgbClr val="008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96" name="Group 115"/>
            <p:cNvGrpSpPr>
              <a:grpSpLocks/>
            </p:cNvGrpSpPr>
            <p:nvPr/>
          </p:nvGrpSpPr>
          <p:grpSpPr bwMode="auto">
            <a:xfrm>
              <a:off x="843" y="2672"/>
              <a:ext cx="360" cy="378"/>
              <a:chOff x="1665" y="3600"/>
              <a:chExt cx="403" cy="403"/>
            </a:xfrm>
          </p:grpSpPr>
          <p:sp>
            <p:nvSpPr>
              <p:cNvPr id="3097" name="Oval 116"/>
              <p:cNvSpPr>
                <a:spLocks noChangeArrowheads="1"/>
              </p:cNvSpPr>
              <p:nvPr/>
            </p:nvSpPr>
            <p:spPr bwMode="auto">
              <a:xfrm>
                <a:off x="1665" y="3600"/>
                <a:ext cx="403" cy="403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8" name="AutoShape 117"/>
              <p:cNvSpPr>
                <a:spLocks noChangeAspect="1" noChangeArrowheads="1"/>
              </p:cNvSpPr>
              <p:nvPr/>
            </p:nvSpPr>
            <p:spPr bwMode="auto">
              <a:xfrm>
                <a:off x="1684" y="3696"/>
                <a:ext cx="366" cy="260"/>
              </a:xfrm>
              <a:prstGeom prst="irregularSeal1">
                <a:avLst/>
              </a:prstGeom>
              <a:solidFill>
                <a:srgbClr val="FF9933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9" name="AutoShape 118"/>
              <p:cNvSpPr>
                <a:spLocks noChangeAspect="1" noChangeArrowheads="1"/>
              </p:cNvSpPr>
              <p:nvPr/>
            </p:nvSpPr>
            <p:spPr bwMode="auto">
              <a:xfrm>
                <a:off x="1755" y="3762"/>
                <a:ext cx="223" cy="127"/>
              </a:xfrm>
              <a:prstGeom prst="irregularSeal1">
                <a:avLst/>
              </a:prstGeom>
              <a:solidFill>
                <a:srgbClr val="FFFF00"/>
              </a:solidFill>
              <a:ln w="6350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 T Developments,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7656"/>
            <a:ext cx="8391378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Develop rotation schedule; teams will be of a “rainbow” configuration (i.e., not from the same team)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Teams will be entered into RMS and have on-call schedule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Readiness status reported to leadership during weekly Readiness briefs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On-call schedule worked by PDB and Field Ops</a:t>
            </a:r>
          </a:p>
          <a:p>
            <a:pPr>
              <a:defRPr/>
            </a:pPr>
            <a:r>
              <a:rPr lang="en-US" dirty="0" smtClean="0"/>
              <a:t>Establish in-house training program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Purchase four “Critical Care Caches”/equipment sets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Mirrors most of AF CCATT set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Additional supplies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Pharmaceuticals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Rolling Litters</a:t>
            </a:r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130J_jpg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29407" y="1166813"/>
            <a:ext cx="975130" cy="586047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46770" y="228600"/>
            <a:ext cx="7061200" cy="8604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r>
              <a:rPr lang="en-US" sz="2400" b="1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Patient Movement</a:t>
            </a:r>
          </a:p>
          <a:p>
            <a:pPr algn="ctr" eaLnBrk="0" hangingPunct="0">
              <a:defRPr/>
            </a:pPr>
            <a:r>
              <a:rPr lang="en-US" sz="2400" b="1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Current </a:t>
            </a:r>
            <a:r>
              <a:rPr lang="en-US" sz="2400" b="1" kern="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Readiness Status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60020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bg2"/>
                </a:solidFill>
              </a:rPr>
              <a:t>APOE</a:t>
            </a:r>
            <a:endParaRPr lang="en-US" b="1" u="sng" dirty="0">
              <a:solidFill>
                <a:schemeClr val="bg2"/>
              </a:solidFill>
            </a:endParaRPr>
          </a:p>
        </p:txBody>
      </p:sp>
      <p:pic>
        <p:nvPicPr>
          <p:cNvPr id="33" name="Picture 4" descr="C:\Documents and Settings\charles.knell\Desktop\Patient Movement Coordinator\JPATS Banner 4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52400" y="2667000"/>
            <a:ext cx="1069152" cy="38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34" name="Picture 33" descr="logo_96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381000" y="1981200"/>
            <a:ext cx="609600" cy="623888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40" name="TextBox 39"/>
          <p:cNvSpPr txBox="1"/>
          <p:nvPr/>
        </p:nvSpPr>
        <p:spPr>
          <a:xfrm>
            <a:off x="304800" y="3124200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bg2"/>
                </a:solidFill>
              </a:rPr>
              <a:t>FCC</a:t>
            </a:r>
            <a:endParaRPr lang="en-US" b="1" u="sng" dirty="0">
              <a:solidFill>
                <a:schemeClr val="bg2"/>
              </a:solidFill>
            </a:endParaRPr>
          </a:p>
        </p:txBody>
      </p:sp>
      <p:pic>
        <p:nvPicPr>
          <p:cNvPr id="41" name="Picture 40" descr="SAT.bmp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>
          <a:xfrm>
            <a:off x="304800" y="3505200"/>
            <a:ext cx="640080" cy="457200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42" name="Picture 4" descr="C:\Documents and Settings\charles.knell\Desktop\Patient Movement Coordinator\JPATS Banner 4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52400" y="4038600"/>
            <a:ext cx="1069152" cy="38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819400" y="14478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2"/>
                </a:solidFill>
              </a:rPr>
              <a:t>#2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14800" y="14478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2"/>
                </a:solidFill>
              </a:rPr>
              <a:t>#3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1447800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2"/>
                </a:solidFill>
              </a:rPr>
              <a:t>#4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0" y="4724400"/>
            <a:ext cx="9144000" cy="1588"/>
          </a:xfrm>
          <a:prstGeom prst="line">
            <a:avLst/>
          </a:prstGeom>
          <a:noFill/>
          <a:ln w="38100">
            <a:solidFill>
              <a:srgbClr val="0054A4"/>
            </a:solidFill>
            <a:round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Pct val="85000"/>
              <a:buFont typeface="Monotype Sorts"/>
              <a:buNone/>
              <a:defRPr/>
            </a:pPr>
            <a:endParaRPr lang="en-US" sz="2800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0" y="4764643"/>
            <a:ext cx="1243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bg2"/>
                </a:solidFill>
              </a:rPr>
              <a:t>Log Cache</a:t>
            </a:r>
          </a:p>
        </p:txBody>
      </p:sp>
      <p:pic>
        <p:nvPicPr>
          <p:cNvPr id="80" name="Picture 79" descr="logo_96.jpg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381000" y="5181600"/>
            <a:ext cx="457200" cy="379214"/>
          </a:xfrm>
          <a:prstGeom prst="rect">
            <a:avLst/>
          </a:prstGeom>
          <a:ln>
            <a:solidFill>
              <a:schemeClr val="bg2"/>
            </a:solidFill>
          </a:ln>
        </p:spPr>
      </p:pic>
      <p:pic>
        <p:nvPicPr>
          <p:cNvPr id="81" name="Picture 4" descr="C:\Documents and Settings\charles.knell\Desktop\Patient Movement Coordinator\JPATS Banner 4.png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150048" y="5715000"/>
            <a:ext cx="916752" cy="326691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82" name="Picture 81" descr="SAT.bmp"/>
          <p:cNvPicPr>
            <a:picLocks noChangeAspect="1"/>
          </p:cNvPicPr>
          <p:nvPr/>
        </p:nvPicPr>
        <p:blipFill>
          <a:blip r:embed="rId8" cstate="screen"/>
          <a:srcRect/>
          <a:stretch>
            <a:fillRect/>
          </a:stretch>
        </p:blipFill>
        <p:spPr>
          <a:xfrm>
            <a:off x="304800" y="6172200"/>
            <a:ext cx="533400" cy="381000"/>
          </a:xfrm>
          <a:prstGeom prst="rect">
            <a:avLst/>
          </a:prstGeom>
          <a:ln>
            <a:solidFill>
              <a:schemeClr val="bg2"/>
            </a:solidFill>
          </a:ln>
        </p:spPr>
      </p:pic>
      <p:graphicFrame>
        <p:nvGraphicFramePr>
          <p:cNvPr id="76" name="Table 75"/>
          <p:cNvGraphicFramePr>
            <a:graphicFrameLocks noGrp="1"/>
          </p:cNvGraphicFramePr>
          <p:nvPr/>
        </p:nvGraphicFramePr>
        <p:xfrm>
          <a:off x="6724651" y="1070430"/>
          <a:ext cx="2143122" cy="16459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9241"/>
                <a:gridCol w="687784"/>
                <a:gridCol w="536858"/>
                <a:gridCol w="459239"/>
              </a:tblGrid>
              <a:tr h="185982"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2"/>
                          </a:solidFill>
                        </a:rPr>
                        <a:t>On Call </a:t>
                      </a:r>
                      <a:endParaRPr lang="en-US" sz="9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2"/>
                          </a:solidFill>
                        </a:rPr>
                        <a:t>MAC-ST</a:t>
                      </a:r>
                      <a:endParaRPr lang="en-US" sz="900" b="1" dirty="0">
                        <a:solidFill>
                          <a:schemeClr val="bg2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bg2"/>
                          </a:solidFill>
                        </a:rPr>
                        <a:t>JPATS</a:t>
                      </a:r>
                      <a:endParaRPr lang="en-US" sz="900" b="1" dirty="0">
                        <a:solidFill>
                          <a:schemeClr val="bg2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bg2"/>
                          </a:solidFill>
                        </a:rPr>
                        <a:t>SAT</a:t>
                      </a:r>
                      <a:endParaRPr lang="en-US" sz="900" b="1" dirty="0" smtClean="0">
                        <a:solidFill>
                          <a:schemeClr val="bg2"/>
                        </a:solidFill>
                      </a:endParaRPr>
                    </a:p>
                    <a:p>
                      <a:endParaRPr lang="en-US" sz="900" b="1" dirty="0">
                        <a:solidFill>
                          <a:schemeClr val="bg2"/>
                        </a:solidFill>
                      </a:endParaRPr>
                    </a:p>
                  </a:txBody>
                  <a:tcPr marL="45720" marR="45720"/>
                </a:tc>
              </a:tr>
              <a:tr h="62483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Feb</a:t>
                      </a:r>
                      <a:r>
                        <a:rPr lang="en-US" sz="900" b="1" baseline="0" dirty="0" smtClean="0">
                          <a:solidFill>
                            <a:schemeClr val="bg2"/>
                          </a:solidFill>
                        </a:rPr>
                        <a:t> 2012</a:t>
                      </a:r>
                      <a:endParaRPr lang="en-US" sz="900" b="1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AL-3</a:t>
                      </a:r>
                    </a:p>
                    <a:p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CA-2</a:t>
                      </a:r>
                      <a:r>
                        <a:rPr lang="en-US" sz="900" b="1" baseline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</a:p>
                    <a:p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CA-11</a:t>
                      </a:r>
                      <a:r>
                        <a:rPr lang="en-US" sz="900" b="1" baseline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</a:p>
                    <a:p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MA-2</a:t>
                      </a:r>
                      <a:endParaRPr lang="en-US" sz="900" b="1" dirty="0">
                        <a:solidFill>
                          <a:schemeClr val="bg2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AL-1</a:t>
                      </a:r>
                      <a:r>
                        <a:rPr lang="en-US" sz="900" b="1" baseline="0" dirty="0" smtClean="0">
                          <a:solidFill>
                            <a:schemeClr val="bg2"/>
                          </a:solidFill>
                        </a:rPr>
                        <a:t>    </a:t>
                      </a:r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LA-1</a:t>
                      </a:r>
                      <a:r>
                        <a:rPr lang="en-US" sz="900" b="1" baseline="0" dirty="0" smtClean="0">
                          <a:solidFill>
                            <a:schemeClr val="bg2"/>
                          </a:solidFill>
                        </a:rPr>
                        <a:t>   </a:t>
                      </a:r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OH-1   PA-3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 SAT #4 </a:t>
                      </a:r>
                      <a:endParaRPr lang="en-US" sz="900" b="1" dirty="0">
                        <a:solidFill>
                          <a:schemeClr val="bg2"/>
                        </a:solidFill>
                      </a:endParaRPr>
                    </a:p>
                  </a:txBody>
                  <a:tcPr marL="45720" marR="45720"/>
                </a:tc>
              </a:tr>
              <a:tr h="609599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Mar 2012</a:t>
                      </a:r>
                      <a:endParaRPr lang="en-US" sz="900" b="1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AR-1</a:t>
                      </a:r>
                      <a:r>
                        <a:rPr lang="en-US" sz="900" b="1" baseline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CA-4</a:t>
                      </a:r>
                      <a:r>
                        <a:rPr lang="en-US" sz="900" b="1" baseline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en-US" sz="900" b="1" dirty="0" err="1" smtClean="0">
                          <a:solidFill>
                            <a:schemeClr val="bg2"/>
                          </a:solidFill>
                        </a:rPr>
                        <a:t>IMSuRT</a:t>
                      </a:r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-W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MD-1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FL-1</a:t>
                      </a:r>
                      <a:r>
                        <a:rPr lang="en-US" sz="900" b="1" baseline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OH-5</a:t>
                      </a:r>
                    </a:p>
                    <a:p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RI-1</a:t>
                      </a:r>
                      <a:endParaRPr lang="en-US" sz="900" b="1" baseline="0" dirty="0" smtClean="0">
                        <a:solidFill>
                          <a:schemeClr val="bg2"/>
                        </a:solidFill>
                      </a:endParaRPr>
                    </a:p>
                    <a:p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SC-1</a:t>
                      </a:r>
                      <a:endParaRPr lang="en-US" sz="900" b="1" dirty="0">
                        <a:solidFill>
                          <a:schemeClr val="bg2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>
                          <a:solidFill>
                            <a:schemeClr val="bg2"/>
                          </a:solidFill>
                        </a:rPr>
                        <a:t>SAT #5</a:t>
                      </a:r>
                      <a:endParaRPr lang="en-US" sz="900" b="1" dirty="0">
                        <a:solidFill>
                          <a:schemeClr val="bg2"/>
                        </a:solidFill>
                      </a:endParaRPr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165" name="Right Triangle 164"/>
          <p:cNvSpPr/>
          <p:nvPr/>
        </p:nvSpPr>
        <p:spPr bwMode="auto">
          <a:xfrm>
            <a:off x="3733800" y="1828800"/>
            <a:ext cx="914400" cy="914400"/>
          </a:xfrm>
          <a:prstGeom prst="rtTriangl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endParaRPr kumimoji="0" lang="en-US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144780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2"/>
                </a:solidFill>
              </a:rPr>
              <a:t>#1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254" name="Right Triangle 253"/>
          <p:cNvSpPr/>
          <p:nvPr/>
        </p:nvSpPr>
        <p:spPr bwMode="auto">
          <a:xfrm rot="5400000">
            <a:off x="4114800" y="2121932"/>
            <a:ext cx="381000" cy="381000"/>
          </a:xfrm>
          <a:prstGeom prst="rtTriangle">
            <a:avLst/>
          </a:prstGeom>
          <a:solidFill>
            <a:srgbClr val="FFFF0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endParaRPr kumimoji="0" lang="en-US" sz="28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5" name="Right Triangle 254"/>
          <p:cNvSpPr/>
          <p:nvPr/>
        </p:nvSpPr>
        <p:spPr bwMode="auto">
          <a:xfrm rot="16200000">
            <a:off x="4115414" y="2121318"/>
            <a:ext cx="379772" cy="381000"/>
          </a:xfrm>
          <a:prstGeom prst="rtTriangle">
            <a:avLst/>
          </a:prstGeom>
          <a:solidFill>
            <a:srgbClr val="FFFF0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endParaRPr kumimoji="0" lang="en-US" sz="28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56" name="TextBox 255"/>
          <p:cNvSpPr txBox="1"/>
          <p:nvPr/>
        </p:nvSpPr>
        <p:spPr>
          <a:xfrm>
            <a:off x="4071934" y="20574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P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57" name="TextBox 256"/>
          <p:cNvSpPr txBox="1"/>
          <p:nvPr/>
        </p:nvSpPr>
        <p:spPr>
          <a:xfrm>
            <a:off x="4233866" y="22098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T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65" name="Right Triangle 264"/>
          <p:cNvSpPr/>
          <p:nvPr/>
        </p:nvSpPr>
        <p:spPr bwMode="auto">
          <a:xfrm rot="5400000">
            <a:off x="5257800" y="2121932"/>
            <a:ext cx="381000" cy="381000"/>
          </a:xfrm>
          <a:prstGeom prst="rtTriangle">
            <a:avLst/>
          </a:prstGeom>
          <a:solidFill>
            <a:srgbClr val="FF000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endParaRPr kumimoji="0" lang="en-US" sz="28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6" name="Right Triangle 265"/>
          <p:cNvSpPr/>
          <p:nvPr/>
        </p:nvSpPr>
        <p:spPr bwMode="auto">
          <a:xfrm rot="16200000">
            <a:off x="5258414" y="2121318"/>
            <a:ext cx="379772" cy="381000"/>
          </a:xfrm>
          <a:prstGeom prst="rtTriangle">
            <a:avLst/>
          </a:prstGeom>
          <a:solidFill>
            <a:srgbClr val="FF000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endParaRPr kumimoji="0" lang="en-US" sz="2800" b="1" i="0" u="none" strike="noStrike" cap="none" normalizeH="0" baseline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5181600" y="2057400"/>
            <a:ext cx="31451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P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268" name="TextBox 267"/>
          <p:cNvSpPr txBox="1"/>
          <p:nvPr/>
        </p:nvSpPr>
        <p:spPr>
          <a:xfrm>
            <a:off x="5379247" y="2209800"/>
            <a:ext cx="32573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T</a:t>
            </a:r>
            <a:endParaRPr lang="en-US" dirty="0">
              <a:solidFill>
                <a:schemeClr val="bg2"/>
              </a:solidFill>
            </a:endParaRPr>
          </a:p>
        </p:txBody>
      </p:sp>
      <p:grpSp>
        <p:nvGrpSpPr>
          <p:cNvPr id="2" name="Group 173"/>
          <p:cNvGrpSpPr/>
          <p:nvPr/>
        </p:nvGrpSpPr>
        <p:grpSpPr>
          <a:xfrm>
            <a:off x="1576384" y="2069068"/>
            <a:ext cx="490043" cy="521732"/>
            <a:chOff x="1557334" y="2069068"/>
            <a:chExt cx="490043" cy="521732"/>
          </a:xfrm>
        </p:grpSpPr>
        <p:sp>
          <p:nvSpPr>
            <p:cNvPr id="325" name="Right Triangle 324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26" name="Right Triangle 325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27" name="TextBox 326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328" name="TextBox 327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aphicFrame>
        <p:nvGraphicFramePr>
          <p:cNvPr id="440" name="Table 439"/>
          <p:cNvGraphicFramePr>
            <a:graphicFrameLocks noGrp="1"/>
          </p:cNvGraphicFramePr>
          <p:nvPr/>
        </p:nvGraphicFramePr>
        <p:xfrm>
          <a:off x="6734174" y="2765879"/>
          <a:ext cx="2133602" cy="12573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32239"/>
                <a:gridCol w="232239"/>
                <a:gridCol w="1669124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bg2"/>
                          </a:solidFill>
                        </a:rPr>
                        <a:t>P</a:t>
                      </a:r>
                      <a:endParaRPr lang="en-US" sz="105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bg2"/>
                          </a:solidFill>
                        </a:rPr>
                        <a:t>=</a:t>
                      </a:r>
                      <a:endParaRPr lang="en-US" sz="105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bg2"/>
                          </a:solidFill>
                        </a:rPr>
                        <a:t>Personnel</a:t>
                      </a:r>
                      <a:endParaRPr lang="en-US" sz="105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bg2"/>
                          </a:solidFill>
                        </a:rPr>
                        <a:t>T</a:t>
                      </a:r>
                      <a:endParaRPr lang="en-US" sz="105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bg2"/>
                          </a:solidFill>
                        </a:rPr>
                        <a:t>=</a:t>
                      </a:r>
                      <a:endParaRPr lang="en-US" sz="105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bg2"/>
                          </a:solidFill>
                        </a:rPr>
                        <a:t>Training</a:t>
                      </a:r>
                      <a:endParaRPr lang="en-US" sz="105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3EF03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bg2"/>
                          </a:solidFill>
                        </a:rPr>
                        <a:t>=</a:t>
                      </a:r>
                      <a:endParaRPr lang="en-US" sz="105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bg2"/>
                          </a:solidFill>
                        </a:rPr>
                        <a:t>90% – 100%</a:t>
                      </a:r>
                      <a:endParaRPr lang="en-US" sz="105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bg2"/>
                          </a:solidFill>
                        </a:rPr>
                        <a:t>=</a:t>
                      </a:r>
                      <a:endParaRPr lang="en-US" sz="105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bg2"/>
                          </a:solidFill>
                        </a:rPr>
                        <a:t>80% – 89%</a:t>
                      </a:r>
                      <a:endParaRPr lang="en-US" sz="105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endParaRPr lang="en-US" sz="1050" b="1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bg2"/>
                          </a:solidFill>
                        </a:rPr>
                        <a:t>=</a:t>
                      </a:r>
                      <a:endParaRPr lang="en-US" sz="105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>
                          <a:solidFill>
                            <a:schemeClr val="bg2"/>
                          </a:solidFill>
                        </a:rPr>
                        <a:t>&lt; 79%</a:t>
                      </a:r>
                      <a:endParaRPr lang="en-US" sz="105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84" name="Action Button: Custom 483">
            <a:hlinkClick r:id="" action="ppaction://noaction" highlightClick="1"/>
          </p:cNvPr>
          <p:cNvSpPr/>
          <p:nvPr/>
        </p:nvSpPr>
        <p:spPr bwMode="auto">
          <a:xfrm>
            <a:off x="1600200" y="5181600"/>
            <a:ext cx="381000" cy="381000"/>
          </a:xfrm>
          <a:prstGeom prst="actionButtonBlank">
            <a:avLst/>
          </a:prstGeom>
          <a:solidFill>
            <a:srgbClr val="3EF03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6038" rIns="45720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r>
              <a:rPr lang="en-US" sz="1000" b="1" dirty="0" smtClean="0">
                <a:solidFill>
                  <a:schemeClr val="bg2"/>
                </a:solidFill>
                <a:latin typeface="+mj-lt"/>
              </a:rPr>
              <a:t>HHS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latin typeface="+mj-lt"/>
            </a:endParaRPr>
          </a:p>
        </p:txBody>
      </p:sp>
      <p:sp>
        <p:nvSpPr>
          <p:cNvPr id="487" name="Action Button: Custom 486">
            <a:hlinkClick r:id="" action="ppaction://noaction" highlightClick="1"/>
          </p:cNvPr>
          <p:cNvSpPr/>
          <p:nvPr/>
        </p:nvSpPr>
        <p:spPr bwMode="auto">
          <a:xfrm>
            <a:off x="1600200" y="5715000"/>
            <a:ext cx="381000" cy="381000"/>
          </a:xfrm>
          <a:prstGeom prst="actionButtonBlank">
            <a:avLst/>
          </a:prstGeom>
          <a:solidFill>
            <a:srgbClr val="3EF03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288" tIns="46038" rIns="18288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r>
              <a:rPr lang="en-US" sz="900" b="1" dirty="0" smtClean="0">
                <a:solidFill>
                  <a:schemeClr val="bg2"/>
                </a:solidFill>
                <a:latin typeface="+mj-lt"/>
              </a:rPr>
              <a:t>APOE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latin typeface="+mj-lt"/>
            </a:endParaRPr>
          </a:p>
        </p:txBody>
      </p:sp>
      <p:sp>
        <p:nvSpPr>
          <p:cNvPr id="490" name="Action Button: Custom 489">
            <a:hlinkClick r:id="" action="ppaction://noaction" highlightClick="1"/>
          </p:cNvPr>
          <p:cNvSpPr/>
          <p:nvPr/>
        </p:nvSpPr>
        <p:spPr bwMode="auto">
          <a:xfrm>
            <a:off x="6096000" y="5715000"/>
            <a:ext cx="381000" cy="381000"/>
          </a:xfrm>
          <a:prstGeom prst="actionButtonBlank">
            <a:avLst/>
          </a:prstGeom>
          <a:solidFill>
            <a:srgbClr val="3EF03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288" tIns="46038" rIns="18288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latin typeface="+mj-lt"/>
              </a:rPr>
              <a:t>APOD</a:t>
            </a:r>
          </a:p>
        </p:txBody>
      </p:sp>
      <p:sp>
        <p:nvSpPr>
          <p:cNvPr id="491" name="Action Button: Custom 490">
            <a:hlinkClick r:id="" action="ppaction://noaction" highlightClick="1"/>
          </p:cNvPr>
          <p:cNvSpPr/>
          <p:nvPr/>
        </p:nvSpPr>
        <p:spPr bwMode="auto">
          <a:xfrm>
            <a:off x="2895600" y="5181600"/>
            <a:ext cx="381000" cy="381000"/>
          </a:xfrm>
          <a:prstGeom prst="actionButtonBlank">
            <a:avLst/>
          </a:prstGeom>
          <a:solidFill>
            <a:srgbClr val="3EF03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6038" rIns="45720" bIns="46038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Pct val="85000"/>
            </a:pPr>
            <a:r>
              <a:rPr lang="en-US" sz="1000" b="1" dirty="0" smtClean="0">
                <a:solidFill>
                  <a:schemeClr val="bg2"/>
                </a:solidFill>
                <a:latin typeface="+mj-lt"/>
              </a:rPr>
              <a:t>HHS</a:t>
            </a:r>
          </a:p>
        </p:txBody>
      </p:sp>
      <p:sp>
        <p:nvSpPr>
          <p:cNvPr id="493" name="Action Button: Custom 492">
            <a:hlinkClick r:id="" action="ppaction://noaction" highlightClick="1"/>
          </p:cNvPr>
          <p:cNvSpPr/>
          <p:nvPr/>
        </p:nvSpPr>
        <p:spPr bwMode="auto">
          <a:xfrm>
            <a:off x="7010400" y="5715000"/>
            <a:ext cx="381000" cy="381000"/>
          </a:xfrm>
          <a:prstGeom prst="actionButtonBlank">
            <a:avLst/>
          </a:prstGeom>
          <a:solidFill>
            <a:srgbClr val="3EF03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288" tIns="46038" rIns="18288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r>
              <a:rPr lang="en-US" sz="900" b="1" dirty="0" smtClean="0">
                <a:solidFill>
                  <a:schemeClr val="bg2"/>
                </a:solidFill>
                <a:latin typeface="+mj-lt"/>
              </a:rPr>
              <a:t>APOD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latin typeface="+mj-lt"/>
            </a:endParaRPr>
          </a:p>
        </p:txBody>
      </p:sp>
      <p:sp>
        <p:nvSpPr>
          <p:cNvPr id="494" name="Action Button: Custom 493">
            <a:hlinkClick r:id="" action="ppaction://noaction" highlightClick="1"/>
          </p:cNvPr>
          <p:cNvSpPr/>
          <p:nvPr/>
        </p:nvSpPr>
        <p:spPr bwMode="auto">
          <a:xfrm>
            <a:off x="4191000" y="5181600"/>
            <a:ext cx="381000" cy="381000"/>
          </a:xfrm>
          <a:prstGeom prst="actionButtonBlank">
            <a:avLst/>
          </a:prstGeom>
          <a:solidFill>
            <a:srgbClr val="3EF03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6038" rIns="45720" bIns="46038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000" b="1" dirty="0" smtClean="0">
                <a:solidFill>
                  <a:schemeClr val="bg2"/>
                </a:solidFill>
                <a:latin typeface="+mj-lt"/>
              </a:rPr>
              <a:t>DoD</a:t>
            </a:r>
            <a:endParaRPr lang="en-US" sz="10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96" name="Action Button: Custom 495">
            <a:hlinkClick r:id="" action="ppaction://noaction" highlightClick="1"/>
          </p:cNvPr>
          <p:cNvSpPr/>
          <p:nvPr/>
        </p:nvSpPr>
        <p:spPr bwMode="auto">
          <a:xfrm>
            <a:off x="7924800" y="5715000"/>
            <a:ext cx="381000" cy="381000"/>
          </a:xfrm>
          <a:prstGeom prst="actionButtonBlank">
            <a:avLst/>
          </a:prstGeom>
          <a:solidFill>
            <a:srgbClr val="3EF03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288" tIns="46038" rIns="18288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latin typeface="+mj-lt"/>
              </a:rPr>
              <a:t>APOD</a:t>
            </a:r>
          </a:p>
        </p:txBody>
      </p:sp>
      <p:sp>
        <p:nvSpPr>
          <p:cNvPr id="497" name="Action Button: Custom 496">
            <a:hlinkClick r:id="" action="ppaction://noaction" highlightClick="1"/>
          </p:cNvPr>
          <p:cNvSpPr/>
          <p:nvPr/>
        </p:nvSpPr>
        <p:spPr bwMode="auto">
          <a:xfrm>
            <a:off x="5334000" y="5181600"/>
            <a:ext cx="381000" cy="381000"/>
          </a:xfrm>
          <a:prstGeom prst="actionButtonBlank">
            <a:avLst/>
          </a:prstGeom>
          <a:solidFill>
            <a:srgbClr val="3EF03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6038" rIns="45720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r>
              <a:rPr lang="en-US" sz="1000" b="1" dirty="0" smtClean="0">
                <a:solidFill>
                  <a:schemeClr val="bg2"/>
                </a:solidFill>
                <a:latin typeface="+mj-lt"/>
              </a:rPr>
              <a:t>DoD</a:t>
            </a:r>
            <a:endParaRPr kumimoji="0" lang="en-US" sz="10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latin typeface="+mj-lt"/>
            </a:endParaRPr>
          </a:p>
        </p:txBody>
      </p:sp>
      <p:sp>
        <p:nvSpPr>
          <p:cNvPr id="175" name="Action Button: Custom 174">
            <a:hlinkClick r:id="" action="ppaction://noaction" highlightClick="1"/>
          </p:cNvPr>
          <p:cNvSpPr/>
          <p:nvPr/>
        </p:nvSpPr>
        <p:spPr bwMode="auto">
          <a:xfrm>
            <a:off x="5334000" y="5715000"/>
            <a:ext cx="381000" cy="381000"/>
          </a:xfrm>
          <a:prstGeom prst="actionButtonBlank">
            <a:avLst/>
          </a:prstGeom>
          <a:solidFill>
            <a:srgbClr val="3EF03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288" tIns="46038" rIns="18288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r>
              <a:rPr lang="en-US" sz="900" b="1" dirty="0" smtClean="0">
                <a:solidFill>
                  <a:schemeClr val="bg2"/>
                </a:solidFill>
                <a:latin typeface="+mj-lt"/>
              </a:rPr>
              <a:t>APOE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latin typeface="+mj-lt"/>
            </a:endParaRPr>
          </a:p>
        </p:txBody>
      </p:sp>
      <p:sp>
        <p:nvSpPr>
          <p:cNvPr id="176" name="Action Button: Custom 175">
            <a:hlinkClick r:id="" action="ppaction://noaction" highlightClick="1"/>
          </p:cNvPr>
          <p:cNvSpPr/>
          <p:nvPr/>
        </p:nvSpPr>
        <p:spPr bwMode="auto">
          <a:xfrm>
            <a:off x="4191000" y="5715000"/>
            <a:ext cx="381000" cy="381000"/>
          </a:xfrm>
          <a:prstGeom prst="actionButtonBlank">
            <a:avLst/>
          </a:prstGeom>
          <a:solidFill>
            <a:srgbClr val="3EF03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288" tIns="46038" rIns="18288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r>
              <a:rPr lang="en-US" sz="900" b="1" dirty="0" smtClean="0">
                <a:solidFill>
                  <a:schemeClr val="bg2"/>
                </a:solidFill>
                <a:latin typeface="+mj-lt"/>
              </a:rPr>
              <a:t>APOE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latin typeface="+mj-lt"/>
            </a:endParaRPr>
          </a:p>
        </p:txBody>
      </p:sp>
      <p:sp>
        <p:nvSpPr>
          <p:cNvPr id="177" name="Action Button: Custom 176">
            <a:hlinkClick r:id="" action="ppaction://noaction" highlightClick="1"/>
          </p:cNvPr>
          <p:cNvSpPr/>
          <p:nvPr/>
        </p:nvSpPr>
        <p:spPr bwMode="auto">
          <a:xfrm>
            <a:off x="2895600" y="5715000"/>
            <a:ext cx="381000" cy="381000"/>
          </a:xfrm>
          <a:prstGeom prst="actionButtonBlank">
            <a:avLst/>
          </a:prstGeom>
          <a:solidFill>
            <a:srgbClr val="3EF03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288" tIns="46038" rIns="18288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r>
              <a:rPr lang="en-US" sz="900" b="1" dirty="0" smtClean="0">
                <a:solidFill>
                  <a:schemeClr val="bg2"/>
                </a:solidFill>
                <a:latin typeface="+mj-lt"/>
              </a:rPr>
              <a:t>APOE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latin typeface="+mj-lt"/>
            </a:endParaRPr>
          </a:p>
        </p:txBody>
      </p:sp>
      <p:sp>
        <p:nvSpPr>
          <p:cNvPr id="178" name="Action Button: Custom 177">
            <a:hlinkClick r:id="" action="ppaction://noaction" highlightClick="1"/>
          </p:cNvPr>
          <p:cNvSpPr/>
          <p:nvPr/>
        </p:nvSpPr>
        <p:spPr bwMode="auto">
          <a:xfrm>
            <a:off x="6553200" y="5715000"/>
            <a:ext cx="381000" cy="381000"/>
          </a:xfrm>
          <a:prstGeom prst="actionButtonBlank">
            <a:avLst/>
          </a:prstGeom>
          <a:solidFill>
            <a:srgbClr val="3EF03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288" tIns="46038" rIns="18288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latin typeface="+mj-lt"/>
              </a:rPr>
              <a:t>APOD</a:t>
            </a:r>
          </a:p>
        </p:txBody>
      </p:sp>
      <p:sp>
        <p:nvSpPr>
          <p:cNvPr id="179" name="Action Button: Custom 178">
            <a:hlinkClick r:id="" action="ppaction://noaction" highlightClick="1"/>
          </p:cNvPr>
          <p:cNvSpPr/>
          <p:nvPr/>
        </p:nvSpPr>
        <p:spPr bwMode="auto">
          <a:xfrm>
            <a:off x="7467600" y="5715000"/>
            <a:ext cx="381000" cy="381000"/>
          </a:xfrm>
          <a:prstGeom prst="actionButtonBlank">
            <a:avLst/>
          </a:prstGeom>
          <a:solidFill>
            <a:srgbClr val="3EF03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288" tIns="46038" rIns="18288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r>
              <a:rPr lang="en-US" sz="900" b="1" dirty="0" smtClean="0">
                <a:solidFill>
                  <a:schemeClr val="bg2"/>
                </a:solidFill>
                <a:latin typeface="+mj-lt"/>
              </a:rPr>
              <a:t>APOD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latin typeface="+mj-lt"/>
            </a:endParaRPr>
          </a:p>
        </p:txBody>
      </p:sp>
      <p:sp>
        <p:nvSpPr>
          <p:cNvPr id="180" name="Action Button: Custom 179">
            <a:hlinkClick r:id="" action="ppaction://noaction" highlightClick="1"/>
          </p:cNvPr>
          <p:cNvSpPr/>
          <p:nvPr/>
        </p:nvSpPr>
        <p:spPr bwMode="auto">
          <a:xfrm>
            <a:off x="8382000" y="5715000"/>
            <a:ext cx="381000" cy="381000"/>
          </a:xfrm>
          <a:prstGeom prst="actionButtonBlank">
            <a:avLst/>
          </a:prstGeom>
          <a:solidFill>
            <a:srgbClr val="3EF030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288" tIns="46038" rIns="18288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85000"/>
              <a:buFont typeface="Monotype Sorts"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latin typeface="+mj-lt"/>
              </a:rPr>
              <a:t>APOD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295400" y="6219825"/>
            <a:ext cx="4976683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No assigned cache, put together on as needed request</a:t>
            </a:r>
            <a:endParaRPr lang="en-US" dirty="0">
              <a:solidFill>
                <a:schemeClr val="bg2"/>
              </a:solidFill>
            </a:endParaRPr>
          </a:p>
        </p:txBody>
      </p:sp>
      <p:grpSp>
        <p:nvGrpSpPr>
          <p:cNvPr id="3" name="Group 186"/>
          <p:cNvGrpSpPr/>
          <p:nvPr/>
        </p:nvGrpSpPr>
        <p:grpSpPr>
          <a:xfrm>
            <a:off x="1357309" y="2573893"/>
            <a:ext cx="490043" cy="521732"/>
            <a:chOff x="1557334" y="2069068"/>
            <a:chExt cx="490043" cy="521732"/>
          </a:xfrm>
        </p:grpSpPr>
        <p:sp>
          <p:nvSpPr>
            <p:cNvPr id="188" name="Right Triangle 187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89" name="Right Triangle 188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4" name="Group 191"/>
          <p:cNvGrpSpPr/>
          <p:nvPr/>
        </p:nvGrpSpPr>
        <p:grpSpPr>
          <a:xfrm>
            <a:off x="1814509" y="2573893"/>
            <a:ext cx="490043" cy="521732"/>
            <a:chOff x="1557334" y="2069068"/>
            <a:chExt cx="490043" cy="521732"/>
          </a:xfrm>
        </p:grpSpPr>
        <p:sp>
          <p:nvSpPr>
            <p:cNvPr id="193" name="Right Triangle 192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94" name="Right Triangle 193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5" name="Group 196"/>
          <p:cNvGrpSpPr/>
          <p:nvPr/>
        </p:nvGrpSpPr>
        <p:grpSpPr>
          <a:xfrm>
            <a:off x="2795584" y="2069068"/>
            <a:ext cx="490043" cy="521732"/>
            <a:chOff x="1557334" y="2069068"/>
            <a:chExt cx="490043" cy="521732"/>
          </a:xfrm>
        </p:grpSpPr>
        <p:sp>
          <p:nvSpPr>
            <p:cNvPr id="198" name="Right Triangle 197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199" name="Right Triangle 198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3" name="Group 201"/>
          <p:cNvGrpSpPr/>
          <p:nvPr/>
        </p:nvGrpSpPr>
        <p:grpSpPr>
          <a:xfrm>
            <a:off x="2576509" y="2573893"/>
            <a:ext cx="490043" cy="521732"/>
            <a:chOff x="1557334" y="2069068"/>
            <a:chExt cx="490043" cy="521732"/>
          </a:xfrm>
        </p:grpSpPr>
        <p:sp>
          <p:nvSpPr>
            <p:cNvPr id="203" name="Right Triangle 202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04" name="Right Triangle 203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4" name="Group 206"/>
          <p:cNvGrpSpPr/>
          <p:nvPr/>
        </p:nvGrpSpPr>
        <p:grpSpPr>
          <a:xfrm>
            <a:off x="3033709" y="2573893"/>
            <a:ext cx="490043" cy="521732"/>
            <a:chOff x="1557334" y="2069068"/>
            <a:chExt cx="490043" cy="521732"/>
          </a:xfrm>
        </p:grpSpPr>
        <p:sp>
          <p:nvSpPr>
            <p:cNvPr id="208" name="Right Triangle 207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09" name="Right Triangle 208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5" name="Group 211"/>
          <p:cNvGrpSpPr/>
          <p:nvPr/>
        </p:nvGrpSpPr>
        <p:grpSpPr>
          <a:xfrm>
            <a:off x="3843334" y="2573893"/>
            <a:ext cx="490043" cy="521732"/>
            <a:chOff x="1557334" y="2069068"/>
            <a:chExt cx="490043" cy="521732"/>
          </a:xfrm>
        </p:grpSpPr>
        <p:sp>
          <p:nvSpPr>
            <p:cNvPr id="213" name="Right Triangle 212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4" name="Right Triangle 213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6" name="Group 216"/>
          <p:cNvGrpSpPr/>
          <p:nvPr/>
        </p:nvGrpSpPr>
        <p:grpSpPr>
          <a:xfrm>
            <a:off x="4300534" y="2573893"/>
            <a:ext cx="490043" cy="521732"/>
            <a:chOff x="1557334" y="2069068"/>
            <a:chExt cx="490043" cy="521732"/>
          </a:xfrm>
        </p:grpSpPr>
        <p:sp>
          <p:nvSpPr>
            <p:cNvPr id="218" name="Right Triangle 217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19" name="Right Triangle 218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7" name="Group 225"/>
          <p:cNvGrpSpPr/>
          <p:nvPr/>
        </p:nvGrpSpPr>
        <p:grpSpPr>
          <a:xfrm>
            <a:off x="4986334" y="2573893"/>
            <a:ext cx="490043" cy="521732"/>
            <a:chOff x="1557334" y="2069068"/>
            <a:chExt cx="490043" cy="521732"/>
          </a:xfrm>
        </p:grpSpPr>
        <p:sp>
          <p:nvSpPr>
            <p:cNvPr id="227" name="Right Triangle 226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28" name="Right Triangle 227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8" name="Group 230"/>
          <p:cNvGrpSpPr/>
          <p:nvPr/>
        </p:nvGrpSpPr>
        <p:grpSpPr>
          <a:xfrm>
            <a:off x="5443534" y="2573893"/>
            <a:ext cx="490043" cy="521732"/>
            <a:chOff x="1557334" y="2069068"/>
            <a:chExt cx="490043" cy="521732"/>
          </a:xfrm>
        </p:grpSpPr>
        <p:sp>
          <p:nvSpPr>
            <p:cNvPr id="232" name="Right Triangle 231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33" name="Right Triangle 232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19" name="Group 245"/>
          <p:cNvGrpSpPr/>
          <p:nvPr/>
        </p:nvGrpSpPr>
        <p:grpSpPr>
          <a:xfrm>
            <a:off x="1338259" y="3459718"/>
            <a:ext cx="490043" cy="521732"/>
            <a:chOff x="1557334" y="2069068"/>
            <a:chExt cx="490043" cy="521732"/>
          </a:xfrm>
        </p:grpSpPr>
        <p:sp>
          <p:nvSpPr>
            <p:cNvPr id="247" name="Right Triangle 246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48" name="Right Triangle 247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0" name="Group 250"/>
          <p:cNvGrpSpPr/>
          <p:nvPr/>
        </p:nvGrpSpPr>
        <p:grpSpPr>
          <a:xfrm>
            <a:off x="1795459" y="3459718"/>
            <a:ext cx="490043" cy="521732"/>
            <a:chOff x="1557334" y="2069068"/>
            <a:chExt cx="490043" cy="521732"/>
          </a:xfrm>
        </p:grpSpPr>
        <p:sp>
          <p:nvSpPr>
            <p:cNvPr id="252" name="Right Triangle 251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53" name="Right Triangle 252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58" name="TextBox 257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1" name="Group 259"/>
          <p:cNvGrpSpPr/>
          <p:nvPr/>
        </p:nvGrpSpPr>
        <p:grpSpPr>
          <a:xfrm>
            <a:off x="2605084" y="3459718"/>
            <a:ext cx="490043" cy="521732"/>
            <a:chOff x="1557334" y="2069068"/>
            <a:chExt cx="490043" cy="521732"/>
          </a:xfrm>
        </p:grpSpPr>
        <p:sp>
          <p:nvSpPr>
            <p:cNvPr id="261" name="Right Triangle 260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62" name="Right Triangle 261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2" name="Group 268"/>
          <p:cNvGrpSpPr/>
          <p:nvPr/>
        </p:nvGrpSpPr>
        <p:grpSpPr>
          <a:xfrm>
            <a:off x="3062284" y="3459718"/>
            <a:ext cx="490043" cy="521732"/>
            <a:chOff x="1557334" y="2069068"/>
            <a:chExt cx="490043" cy="521732"/>
          </a:xfrm>
        </p:grpSpPr>
        <p:sp>
          <p:nvSpPr>
            <p:cNvPr id="270" name="Right Triangle 269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71" name="Right Triangle 270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72" name="TextBox 271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3" name="Group 273"/>
          <p:cNvGrpSpPr/>
          <p:nvPr/>
        </p:nvGrpSpPr>
        <p:grpSpPr>
          <a:xfrm>
            <a:off x="1338259" y="3983593"/>
            <a:ext cx="490043" cy="521732"/>
            <a:chOff x="1557334" y="2069068"/>
            <a:chExt cx="490043" cy="521732"/>
          </a:xfrm>
        </p:grpSpPr>
        <p:sp>
          <p:nvSpPr>
            <p:cNvPr id="275" name="Right Triangle 274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76" name="Right Triangle 275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77" name="TextBox 276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278" name="TextBox 277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4" name="Group 278"/>
          <p:cNvGrpSpPr/>
          <p:nvPr/>
        </p:nvGrpSpPr>
        <p:grpSpPr>
          <a:xfrm>
            <a:off x="1795459" y="3983593"/>
            <a:ext cx="490043" cy="521732"/>
            <a:chOff x="1557334" y="2069068"/>
            <a:chExt cx="490043" cy="521732"/>
          </a:xfrm>
        </p:grpSpPr>
        <p:sp>
          <p:nvSpPr>
            <p:cNvPr id="280" name="Right Triangle 279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81" name="Right Triangle 280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82" name="TextBox 281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283" name="TextBox 282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5" name="Group 283"/>
          <p:cNvGrpSpPr/>
          <p:nvPr/>
        </p:nvGrpSpPr>
        <p:grpSpPr>
          <a:xfrm>
            <a:off x="2595559" y="3983593"/>
            <a:ext cx="490043" cy="521732"/>
            <a:chOff x="1557334" y="2069068"/>
            <a:chExt cx="490043" cy="521732"/>
          </a:xfrm>
        </p:grpSpPr>
        <p:sp>
          <p:nvSpPr>
            <p:cNvPr id="285" name="Right Triangle 284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86" name="Right Triangle 285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288" name="TextBox 287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6" name="Group 288"/>
          <p:cNvGrpSpPr/>
          <p:nvPr/>
        </p:nvGrpSpPr>
        <p:grpSpPr>
          <a:xfrm>
            <a:off x="3052759" y="3983593"/>
            <a:ext cx="490043" cy="521732"/>
            <a:chOff x="1557334" y="2069068"/>
            <a:chExt cx="490043" cy="521732"/>
          </a:xfrm>
        </p:grpSpPr>
        <p:sp>
          <p:nvSpPr>
            <p:cNvPr id="290" name="Right Triangle 289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91" name="Right Triangle 290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7" name="Group 293"/>
          <p:cNvGrpSpPr/>
          <p:nvPr/>
        </p:nvGrpSpPr>
        <p:grpSpPr>
          <a:xfrm>
            <a:off x="3852859" y="3983593"/>
            <a:ext cx="490043" cy="521732"/>
            <a:chOff x="1557334" y="2069068"/>
            <a:chExt cx="490043" cy="521732"/>
          </a:xfrm>
        </p:grpSpPr>
        <p:sp>
          <p:nvSpPr>
            <p:cNvPr id="299" name="Right Triangle 298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04" name="Right Triangle 303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09" name="TextBox 308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8" name="Group 318"/>
          <p:cNvGrpSpPr/>
          <p:nvPr/>
        </p:nvGrpSpPr>
        <p:grpSpPr>
          <a:xfrm>
            <a:off x="4310059" y="3983593"/>
            <a:ext cx="490043" cy="521732"/>
            <a:chOff x="1557334" y="2069068"/>
            <a:chExt cx="490043" cy="521732"/>
          </a:xfrm>
        </p:grpSpPr>
        <p:sp>
          <p:nvSpPr>
            <p:cNvPr id="324" name="Right Triangle 323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29" name="Right Triangle 328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34" name="TextBox 333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339" name="TextBox 338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9" name="Group 343"/>
          <p:cNvGrpSpPr/>
          <p:nvPr/>
        </p:nvGrpSpPr>
        <p:grpSpPr>
          <a:xfrm>
            <a:off x="5062534" y="3983593"/>
            <a:ext cx="490043" cy="521732"/>
            <a:chOff x="1557334" y="2069068"/>
            <a:chExt cx="490043" cy="521732"/>
          </a:xfrm>
        </p:grpSpPr>
        <p:sp>
          <p:nvSpPr>
            <p:cNvPr id="349" name="Right Triangle 348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54" name="Right Triangle 353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59" name="TextBox 358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364" name="TextBox 363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0" name="Group 368"/>
          <p:cNvGrpSpPr/>
          <p:nvPr/>
        </p:nvGrpSpPr>
        <p:grpSpPr>
          <a:xfrm>
            <a:off x="5519734" y="3983593"/>
            <a:ext cx="490043" cy="521732"/>
            <a:chOff x="1557334" y="2069068"/>
            <a:chExt cx="490043" cy="521732"/>
          </a:xfrm>
        </p:grpSpPr>
        <p:sp>
          <p:nvSpPr>
            <p:cNvPr id="374" name="Right Triangle 373"/>
            <p:cNvSpPr/>
            <p:nvPr/>
          </p:nvSpPr>
          <p:spPr bwMode="auto">
            <a:xfrm rot="5400000">
              <a:off x="1600200" y="2133600"/>
              <a:ext cx="381000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79" name="Right Triangle 378"/>
            <p:cNvSpPr/>
            <p:nvPr/>
          </p:nvSpPr>
          <p:spPr bwMode="auto">
            <a:xfrm rot="16200000">
              <a:off x="1600814" y="2132986"/>
              <a:ext cx="379772" cy="381000"/>
            </a:xfrm>
            <a:prstGeom prst="rtTriangle">
              <a:avLst/>
            </a:prstGeom>
            <a:solidFill>
              <a:srgbClr val="3EF030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85000"/>
                <a:buFont typeface="Monotype Sorts"/>
                <a:buNone/>
                <a:tabLst/>
              </a:pP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endParaRPr>
            </a:p>
          </p:txBody>
        </p:sp>
        <p:sp>
          <p:nvSpPr>
            <p:cNvPr id="384" name="TextBox 383"/>
            <p:cNvSpPr txBox="1"/>
            <p:nvPr/>
          </p:nvSpPr>
          <p:spPr>
            <a:xfrm>
              <a:off x="1557334" y="2069068"/>
              <a:ext cx="31451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P</a:t>
              </a:r>
              <a:endParaRPr lang="en-US" dirty="0">
                <a:solidFill>
                  <a:schemeClr val="bg2"/>
                </a:solidFill>
              </a:endParaRPr>
            </a:p>
          </p:txBody>
        </p:sp>
        <p:sp>
          <p:nvSpPr>
            <p:cNvPr id="385" name="TextBox 384"/>
            <p:cNvSpPr txBox="1"/>
            <p:nvPr/>
          </p:nvSpPr>
          <p:spPr>
            <a:xfrm>
              <a:off x="1721647" y="2221468"/>
              <a:ext cx="32573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2"/>
                  </a:solidFill>
                </a:rPr>
                <a:t>T</a:t>
              </a:r>
              <a:endParaRPr lang="en-US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1" name="Group 392"/>
          <p:cNvGrpSpPr/>
          <p:nvPr/>
        </p:nvGrpSpPr>
        <p:grpSpPr>
          <a:xfrm>
            <a:off x="3850478" y="3457575"/>
            <a:ext cx="947243" cy="521732"/>
            <a:chOff x="2602703" y="3457575"/>
            <a:chExt cx="947243" cy="521732"/>
          </a:xfrm>
        </p:grpSpPr>
        <p:grpSp>
          <p:nvGrpSpPr>
            <p:cNvPr id="32" name="Group 385"/>
            <p:cNvGrpSpPr/>
            <p:nvPr/>
          </p:nvGrpSpPr>
          <p:grpSpPr>
            <a:xfrm>
              <a:off x="2602703" y="3457575"/>
              <a:ext cx="490043" cy="521732"/>
              <a:chOff x="3840953" y="3429000"/>
              <a:chExt cx="490043" cy="521732"/>
            </a:xfrm>
          </p:grpSpPr>
          <p:sp>
            <p:nvSpPr>
              <p:cNvPr id="380" name="Right Triangle 379"/>
              <p:cNvSpPr/>
              <p:nvPr/>
            </p:nvSpPr>
            <p:spPr bwMode="auto">
              <a:xfrm rot="5400000">
                <a:off x="3886200" y="3493532"/>
                <a:ext cx="381000" cy="381000"/>
              </a:xfrm>
              <a:prstGeom prst="rtTriangle">
                <a:avLst/>
              </a:prstGeom>
              <a:solidFill>
                <a:srgbClr val="3EF030"/>
              </a:solidFill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85000"/>
                  <a:buFont typeface="Monotype Sorts"/>
                  <a:buNone/>
                  <a:tabLst/>
                </a:pPr>
                <a:endParaRPr kumimoji="0" lang="en-US" sz="2800" b="1" i="0" u="none" strike="noStrike" cap="none" normalizeH="0" baseline="0" smtClean="0">
                  <a:ln>
                    <a:noFill/>
                  </a:ln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381" name="Right Triangle 380"/>
              <p:cNvSpPr/>
              <p:nvPr/>
            </p:nvSpPr>
            <p:spPr bwMode="auto">
              <a:xfrm rot="16200000">
                <a:off x="3886814" y="3492918"/>
                <a:ext cx="379772" cy="381000"/>
              </a:xfrm>
              <a:prstGeom prst="rt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85000"/>
                  <a:buFont typeface="Monotype Sorts"/>
                  <a:buNone/>
                  <a:tabLst/>
                </a:pPr>
                <a:endParaRPr kumimoji="0" lang="en-US" sz="2800" b="1" i="0" u="none" strike="noStrike" cap="none" normalizeH="0" baseline="0" smtClean="0">
                  <a:ln>
                    <a:noFill/>
                  </a:ln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382" name="TextBox 381"/>
              <p:cNvSpPr txBox="1"/>
              <p:nvPr/>
            </p:nvSpPr>
            <p:spPr>
              <a:xfrm>
                <a:off x="3840953" y="3429000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2"/>
                    </a:solidFill>
                  </a:rPr>
                  <a:t>P</a:t>
                </a:r>
                <a:endParaRPr lang="en-US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383" name="TextBox 382"/>
              <p:cNvSpPr txBox="1"/>
              <p:nvPr/>
            </p:nvSpPr>
            <p:spPr>
              <a:xfrm>
                <a:off x="4005266" y="3581400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2"/>
                    </a:solidFill>
                  </a:rPr>
                  <a:t>T</a:t>
                </a:r>
                <a:endParaRPr lang="en-US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35" name="Group 386"/>
            <p:cNvGrpSpPr/>
            <p:nvPr/>
          </p:nvGrpSpPr>
          <p:grpSpPr>
            <a:xfrm>
              <a:off x="3059903" y="3457575"/>
              <a:ext cx="490043" cy="521732"/>
              <a:chOff x="3840953" y="3429000"/>
              <a:chExt cx="490043" cy="521732"/>
            </a:xfrm>
          </p:grpSpPr>
          <p:sp>
            <p:nvSpPr>
              <p:cNvPr id="388" name="Right Triangle 387"/>
              <p:cNvSpPr/>
              <p:nvPr/>
            </p:nvSpPr>
            <p:spPr bwMode="auto">
              <a:xfrm rot="5400000">
                <a:off x="3886200" y="3493532"/>
                <a:ext cx="381000" cy="381000"/>
              </a:xfrm>
              <a:prstGeom prst="rtTriangle">
                <a:avLst/>
              </a:prstGeom>
              <a:solidFill>
                <a:srgbClr val="3EF030"/>
              </a:solidFill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85000"/>
                  <a:buFont typeface="Monotype Sorts"/>
                  <a:buNone/>
                  <a:tabLst/>
                </a:pPr>
                <a:endParaRPr kumimoji="0" lang="en-US" sz="2800" b="1" i="0" u="none" strike="noStrike" cap="none" normalizeH="0" baseline="0" smtClean="0">
                  <a:ln>
                    <a:noFill/>
                  </a:ln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389" name="Right Triangle 388"/>
              <p:cNvSpPr/>
              <p:nvPr/>
            </p:nvSpPr>
            <p:spPr bwMode="auto">
              <a:xfrm rot="16200000">
                <a:off x="3886814" y="3492918"/>
                <a:ext cx="379772" cy="381000"/>
              </a:xfrm>
              <a:prstGeom prst="rt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85000"/>
                  <a:buFont typeface="Monotype Sorts"/>
                  <a:buNone/>
                  <a:tabLst/>
                </a:pPr>
                <a:endParaRPr kumimoji="0" lang="en-US" sz="2800" b="1" i="0" u="none" strike="noStrike" cap="none" normalizeH="0" baseline="0" smtClean="0">
                  <a:ln>
                    <a:noFill/>
                  </a:ln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390" name="TextBox 389"/>
              <p:cNvSpPr txBox="1"/>
              <p:nvPr/>
            </p:nvSpPr>
            <p:spPr>
              <a:xfrm>
                <a:off x="3840953" y="3429000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2"/>
                    </a:solidFill>
                  </a:rPr>
                  <a:t>P</a:t>
                </a:r>
                <a:endParaRPr lang="en-US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391" name="TextBox 390"/>
              <p:cNvSpPr txBox="1"/>
              <p:nvPr/>
            </p:nvSpPr>
            <p:spPr>
              <a:xfrm>
                <a:off x="4005266" y="3581400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2"/>
                    </a:solidFill>
                  </a:rPr>
                  <a:t>T</a:t>
                </a:r>
                <a:endParaRPr lang="en-US" dirty="0">
                  <a:solidFill>
                    <a:schemeClr val="bg2"/>
                  </a:solidFill>
                </a:endParaRPr>
              </a:p>
            </p:txBody>
          </p:sp>
        </p:grpSp>
      </p:grpSp>
      <p:grpSp>
        <p:nvGrpSpPr>
          <p:cNvPr id="36" name="Group 393"/>
          <p:cNvGrpSpPr/>
          <p:nvPr/>
        </p:nvGrpSpPr>
        <p:grpSpPr>
          <a:xfrm>
            <a:off x="5050628" y="3457575"/>
            <a:ext cx="947243" cy="521732"/>
            <a:chOff x="2602703" y="3457575"/>
            <a:chExt cx="947243" cy="521732"/>
          </a:xfrm>
        </p:grpSpPr>
        <p:grpSp>
          <p:nvGrpSpPr>
            <p:cNvPr id="37" name="Group 385"/>
            <p:cNvGrpSpPr/>
            <p:nvPr/>
          </p:nvGrpSpPr>
          <p:grpSpPr>
            <a:xfrm>
              <a:off x="2602703" y="3457575"/>
              <a:ext cx="490043" cy="521732"/>
              <a:chOff x="3840953" y="3429000"/>
              <a:chExt cx="490043" cy="521732"/>
            </a:xfrm>
          </p:grpSpPr>
          <p:sp>
            <p:nvSpPr>
              <p:cNvPr id="405" name="Right Triangle 404"/>
              <p:cNvSpPr/>
              <p:nvPr/>
            </p:nvSpPr>
            <p:spPr bwMode="auto">
              <a:xfrm rot="5400000">
                <a:off x="3886200" y="3493532"/>
                <a:ext cx="381000" cy="381000"/>
              </a:xfrm>
              <a:prstGeom prst="rtTriangle">
                <a:avLst/>
              </a:prstGeom>
              <a:solidFill>
                <a:srgbClr val="3EF030"/>
              </a:solidFill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85000"/>
                  <a:buFont typeface="Monotype Sorts"/>
                  <a:buNone/>
                  <a:tabLst/>
                </a:pPr>
                <a:endParaRPr kumimoji="0" lang="en-US" sz="2800" b="1" i="0" u="none" strike="noStrike" cap="none" normalizeH="0" baseline="0" smtClean="0">
                  <a:ln>
                    <a:noFill/>
                  </a:ln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406" name="Right Triangle 405"/>
              <p:cNvSpPr/>
              <p:nvPr/>
            </p:nvSpPr>
            <p:spPr bwMode="auto">
              <a:xfrm rot="16200000">
                <a:off x="3886814" y="3492918"/>
                <a:ext cx="379772" cy="381000"/>
              </a:xfrm>
              <a:prstGeom prst="rt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85000"/>
                  <a:buFont typeface="Monotype Sorts"/>
                  <a:buNone/>
                  <a:tabLst/>
                </a:pPr>
                <a:endParaRPr kumimoji="0" lang="en-US" sz="2800" b="1" i="0" u="none" strike="noStrike" cap="none" normalizeH="0" baseline="0" smtClean="0">
                  <a:ln>
                    <a:noFill/>
                  </a:ln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407" name="TextBox 406"/>
              <p:cNvSpPr txBox="1"/>
              <p:nvPr/>
            </p:nvSpPr>
            <p:spPr>
              <a:xfrm>
                <a:off x="3840953" y="3429000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2"/>
                    </a:solidFill>
                  </a:rPr>
                  <a:t>P</a:t>
                </a:r>
                <a:endParaRPr lang="en-US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408" name="TextBox 407"/>
              <p:cNvSpPr txBox="1"/>
              <p:nvPr/>
            </p:nvSpPr>
            <p:spPr>
              <a:xfrm>
                <a:off x="4005266" y="3581400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2"/>
                    </a:solidFill>
                  </a:rPr>
                  <a:t>T</a:t>
                </a:r>
                <a:endParaRPr lang="en-US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38" name="Group 386"/>
            <p:cNvGrpSpPr/>
            <p:nvPr/>
          </p:nvGrpSpPr>
          <p:grpSpPr>
            <a:xfrm>
              <a:off x="3059903" y="3457575"/>
              <a:ext cx="490043" cy="521732"/>
              <a:chOff x="3840953" y="3429000"/>
              <a:chExt cx="490043" cy="521732"/>
            </a:xfrm>
          </p:grpSpPr>
          <p:sp>
            <p:nvSpPr>
              <p:cNvPr id="397" name="Right Triangle 396"/>
              <p:cNvSpPr/>
              <p:nvPr/>
            </p:nvSpPr>
            <p:spPr bwMode="auto">
              <a:xfrm rot="5400000">
                <a:off x="3886200" y="3493532"/>
                <a:ext cx="381000" cy="381000"/>
              </a:xfrm>
              <a:prstGeom prst="rtTriangle">
                <a:avLst/>
              </a:prstGeom>
              <a:solidFill>
                <a:srgbClr val="3EF030"/>
              </a:solidFill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85000"/>
                  <a:buFont typeface="Monotype Sorts"/>
                  <a:buNone/>
                  <a:tabLst/>
                </a:pPr>
                <a:endParaRPr kumimoji="0" lang="en-US" sz="2800" b="1" i="0" u="none" strike="noStrike" cap="none" normalizeH="0" baseline="0" smtClean="0">
                  <a:ln>
                    <a:noFill/>
                  </a:ln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398" name="Right Triangle 397"/>
              <p:cNvSpPr/>
              <p:nvPr/>
            </p:nvSpPr>
            <p:spPr bwMode="auto">
              <a:xfrm rot="16200000">
                <a:off x="3886814" y="3492918"/>
                <a:ext cx="379772" cy="381000"/>
              </a:xfrm>
              <a:prstGeom prst="rtTriangl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2075" tIns="46038" rIns="92075" bIns="46038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85000"/>
                  <a:buFont typeface="Monotype Sorts"/>
                  <a:buNone/>
                  <a:tabLst/>
                </a:pPr>
                <a:endParaRPr kumimoji="0" lang="en-US" sz="2800" b="1" i="0" u="none" strike="noStrike" cap="none" normalizeH="0" baseline="0" smtClean="0">
                  <a:ln>
                    <a:noFill/>
                  </a:ln>
                  <a:solidFill>
                    <a:schemeClr val="bg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</a:endParaRPr>
              </a:p>
            </p:txBody>
          </p:sp>
          <p:sp>
            <p:nvSpPr>
              <p:cNvPr id="399" name="TextBox 398"/>
              <p:cNvSpPr txBox="1"/>
              <p:nvPr/>
            </p:nvSpPr>
            <p:spPr>
              <a:xfrm>
                <a:off x="3840953" y="3429000"/>
                <a:ext cx="3145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2"/>
                    </a:solidFill>
                  </a:rPr>
                  <a:t>P</a:t>
                </a:r>
                <a:endParaRPr lang="en-US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404" name="TextBox 403"/>
              <p:cNvSpPr txBox="1"/>
              <p:nvPr/>
            </p:nvSpPr>
            <p:spPr>
              <a:xfrm>
                <a:off x="4005266" y="3581400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2"/>
                    </a:solidFill>
                  </a:rPr>
                  <a:t>T</a:t>
                </a:r>
                <a:endParaRPr lang="en-US" dirty="0">
                  <a:solidFill>
                    <a:schemeClr val="bg2"/>
                  </a:solidFill>
                </a:endParaRPr>
              </a:p>
            </p:txBody>
          </p:sp>
        </p:grpSp>
      </p:grpSp>
      <p:pic>
        <p:nvPicPr>
          <p:cNvPr id="419" name="Picture 418" descr="HHS-logo-Blue.gif"/>
          <p:cNvPicPr>
            <a:picLocks noChangeAspect="1"/>
          </p:cNvPicPr>
          <p:nvPr/>
        </p:nvPicPr>
        <p:blipFill>
          <a:blip r:embed="rId9" cstate="screen"/>
          <a:stretch>
            <a:fillRect/>
          </a:stretch>
        </p:blipFill>
        <p:spPr>
          <a:xfrm>
            <a:off x="8072882" y="104775"/>
            <a:ext cx="92307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84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SAT Configuration</a:t>
            </a:r>
          </a:p>
        </p:txBody>
      </p:sp>
      <p:sp>
        <p:nvSpPr>
          <p:cNvPr id="3379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Five (5) teams of </a:t>
            </a:r>
            <a:r>
              <a:rPr lang="en-US" sz="2400" dirty="0" smtClean="0"/>
              <a:t>18</a:t>
            </a:r>
            <a:r>
              <a:rPr lang="en-US" sz="2400" dirty="0" smtClean="0"/>
              <a:t> </a:t>
            </a:r>
            <a:r>
              <a:rPr lang="en-US" sz="2400" dirty="0" smtClean="0"/>
              <a:t>U.S. Public Health Service </a:t>
            </a:r>
            <a:r>
              <a:rPr lang="en-US" sz="2400" dirty="0" smtClean="0"/>
              <a:t>officers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Scalable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Under </a:t>
            </a:r>
            <a:r>
              <a:rPr lang="en-US" sz="2400" dirty="0"/>
              <a:t>the operational control of the </a:t>
            </a:r>
            <a:r>
              <a:rPr lang="en-US" sz="2400" dirty="0" smtClean="0"/>
              <a:t>IRCT </a:t>
            </a:r>
            <a:r>
              <a:rPr lang="en-US" sz="2400" dirty="0"/>
              <a:t>Patient Movement Branch, Operations Section, when deployed, or the Emergency Management Group at HQ </a:t>
            </a:r>
            <a:r>
              <a:rPr lang="en-US" sz="2400" dirty="0" smtClean="0"/>
              <a:t>HHS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Staff </a:t>
            </a:r>
            <a:r>
              <a:rPr lang="en-US" sz="2400" dirty="0"/>
              <a:t>can deploy to FCCs, State Health Emergency Coordination centers, State health departments, or specific shelters/hospitals where ever evacuees are </a:t>
            </a:r>
            <a:r>
              <a:rPr lang="en-US" sz="2400" dirty="0" smtClean="0"/>
              <a:t>located</a:t>
            </a:r>
            <a:endParaRPr lang="en-US" sz="2400" dirty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251575"/>
            <a:ext cx="2133600" cy="476250"/>
          </a:xfrm>
          <a:noFill/>
        </p:spPr>
        <p:txBody>
          <a:bodyPr/>
          <a:lstStyle/>
          <a:p>
            <a:pPr algn="l"/>
            <a:fld id="{3007BB7F-598D-47EF-823A-3710D47684BF}" type="slidenum">
              <a:rPr lang="en-US" smtClean="0">
                <a:latin typeface="Arial" pitchFamily="34" charset="0"/>
              </a:rPr>
              <a:pPr algn="l"/>
              <a:t>12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SAT Responsibilities</a:t>
            </a:r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/>
              <a:t>SAT coordinates ALL </a:t>
            </a:r>
            <a:r>
              <a:rPr lang="en-US" sz="2800" dirty="0" smtClean="0"/>
              <a:t>aspects of patient return to ensure smooth transition from host State to final destination. Scope of services </a:t>
            </a:r>
            <a:r>
              <a:rPr lang="en-US" sz="2800" dirty="0" smtClean="0"/>
              <a:t>include</a:t>
            </a:r>
            <a:r>
              <a:rPr lang="en-US" sz="2800" dirty="0" smtClean="0"/>
              <a:t>:</a:t>
            </a:r>
          </a:p>
          <a:p>
            <a:pPr lvl="1">
              <a:defRPr/>
            </a:pPr>
            <a:r>
              <a:rPr lang="en-US" sz="2400" dirty="0" smtClean="0"/>
              <a:t>Work with FCCs, sending and receiving facilities, </a:t>
            </a:r>
            <a:r>
              <a:rPr lang="en-US" sz="2400" dirty="0" smtClean="0"/>
              <a:t>State </a:t>
            </a:r>
            <a:r>
              <a:rPr lang="en-US" sz="2400" dirty="0" smtClean="0"/>
              <a:t>EOCs and health departments to identify/track patients</a:t>
            </a:r>
          </a:p>
          <a:p>
            <a:pPr lvl="1">
              <a:defRPr/>
            </a:pPr>
            <a:r>
              <a:rPr lang="en-US" sz="2400" dirty="0" smtClean="0"/>
              <a:t>Ensure transportation, human services (language translation, food, lodging, etc) and arrangements for discharged patients and attendants</a:t>
            </a:r>
          </a:p>
          <a:p>
            <a:pPr lvl="1">
              <a:defRPr/>
            </a:pPr>
            <a:r>
              <a:rPr lang="en-US" sz="2400" dirty="0" smtClean="0"/>
              <a:t>Coordinate return of patients and attendants to home state</a:t>
            </a:r>
          </a:p>
          <a:p>
            <a:pPr lvl="1">
              <a:defRPr/>
            </a:pPr>
            <a:r>
              <a:rPr lang="en-US" sz="2400" dirty="0" smtClean="0"/>
              <a:t>Facilitate communication between attending physician and accepting physician for those requiring follow-on care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251575"/>
            <a:ext cx="2133600" cy="476250"/>
          </a:xfrm>
          <a:noFill/>
        </p:spPr>
        <p:txBody>
          <a:bodyPr/>
          <a:lstStyle/>
          <a:p>
            <a:pPr algn="l"/>
            <a:fld id="{F60E759F-5F6A-42E3-BBE9-6D6AA70E8EE6}" type="slidenum">
              <a:rPr lang="en-US" smtClean="0">
                <a:latin typeface="Arial" pitchFamily="34" charset="0"/>
              </a:rPr>
              <a:pPr algn="l"/>
              <a:t>13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251575"/>
            <a:ext cx="2133600" cy="476250"/>
          </a:xfrm>
          <a:noFill/>
        </p:spPr>
        <p:txBody>
          <a:bodyPr/>
          <a:lstStyle/>
          <a:p>
            <a:pPr algn="l"/>
            <a:fld id="{DF631879-7E11-4A35-B7D7-15C00717FFA0}" type="slidenum">
              <a:rPr lang="en-US" smtClean="0">
                <a:latin typeface="Arial" pitchFamily="34" charset="0"/>
              </a:rPr>
              <a:pPr algn="l"/>
              <a:t>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686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SAT Primary Functions</a:t>
            </a:r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973666"/>
            <a:ext cx="8229600" cy="34258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Desired end state is return to home or appropriate placement</a:t>
            </a:r>
          </a:p>
          <a:p>
            <a:pPr eaLnBrk="1" hangingPunct="1">
              <a:defRPr/>
            </a:pPr>
            <a:r>
              <a:rPr lang="en-US" sz="2800" dirty="0" smtClean="0"/>
              <a:t>Medical evacuees (and their non-medical attendants) are allowed to return when:</a:t>
            </a:r>
          </a:p>
          <a:p>
            <a:pPr lvl="1" eaLnBrk="1" hangingPunct="1">
              <a:defRPr/>
            </a:pPr>
            <a:r>
              <a:rPr lang="en-US" sz="2400" dirty="0" smtClean="0"/>
              <a:t>They are well enough to travel </a:t>
            </a:r>
          </a:p>
          <a:p>
            <a:pPr lvl="1" eaLnBrk="1" hangingPunct="1">
              <a:defRPr/>
            </a:pPr>
            <a:r>
              <a:rPr lang="en-US" sz="2400" dirty="0" smtClean="0"/>
              <a:t>The evacuated state has declared it is safe to return</a:t>
            </a:r>
          </a:p>
          <a:p>
            <a:pPr lvl="1" eaLnBrk="1" hangingPunct="1">
              <a:defRPr/>
            </a:pPr>
            <a:r>
              <a:rPr lang="en-US" sz="2400" dirty="0" smtClean="0"/>
              <a:t>There is an appropriate receiving facility</a:t>
            </a:r>
          </a:p>
          <a:p>
            <a:pPr eaLnBrk="1" hangingPunct="1">
              <a:defRPr/>
            </a:pP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65138" y="1436688"/>
            <a:ext cx="6848475" cy="5857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 1 - Coordination of Evacuee Return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37896" name="Picture 8" descr="Elderly patient evacuated from Cairns">
            <a:hlinkClick r:id="rId2" tooltip="Elderly patient evacuated from Cairns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8926" y="4684112"/>
            <a:ext cx="2737301" cy="18248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Scope of </a:t>
            </a:r>
            <a:r>
              <a:rPr lang="en-US" sz="3600" dirty="0" smtClean="0"/>
              <a:t>Service:</a:t>
            </a:r>
            <a:endParaRPr lang="en-US" sz="3600" dirty="0" smtClean="0"/>
          </a:p>
        </p:txBody>
      </p:sp>
      <p:sp>
        <p:nvSpPr>
          <p:cNvPr id="3789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541482"/>
            <a:ext cx="8229600" cy="3626353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Facilitating </a:t>
            </a:r>
            <a:r>
              <a:rPr lang="en-US" sz="2800" dirty="0" smtClean="0"/>
              <a:t>communication</a:t>
            </a: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Arranging </a:t>
            </a:r>
            <a:r>
              <a:rPr lang="en-US" sz="2800" dirty="0" smtClean="0"/>
              <a:t>transportation</a:t>
            </a:r>
          </a:p>
          <a:p>
            <a:pPr>
              <a:defRPr/>
            </a:pPr>
            <a:r>
              <a:rPr lang="en-US" sz="2800" dirty="0" smtClean="0"/>
              <a:t>Ensuring </a:t>
            </a:r>
            <a:r>
              <a:rPr lang="en-US" sz="2800" dirty="0" smtClean="0"/>
              <a:t>that the system is established to “re-enter” patients, as well as accompanying family members and non-medical </a:t>
            </a:r>
            <a:r>
              <a:rPr lang="en-US" sz="2800" dirty="0" smtClean="0"/>
              <a:t>attendants</a:t>
            </a:r>
          </a:p>
          <a:p>
            <a:pPr>
              <a:defRPr/>
            </a:pPr>
            <a:r>
              <a:rPr lang="en-US" sz="2800" dirty="0" smtClean="0"/>
              <a:t>Ensure </a:t>
            </a:r>
            <a:r>
              <a:rPr lang="en-US" sz="2800" dirty="0" smtClean="0"/>
              <a:t>that human services are provided during transport and as needed at the reception location</a:t>
            </a:r>
          </a:p>
          <a:p>
            <a:pPr>
              <a:defRPr/>
            </a:pPr>
            <a:endParaRPr lang="en-US" sz="2400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251575"/>
            <a:ext cx="2133600" cy="476250"/>
          </a:xfrm>
          <a:noFill/>
        </p:spPr>
        <p:txBody>
          <a:bodyPr/>
          <a:lstStyle/>
          <a:p>
            <a:pPr algn="l"/>
            <a:fld id="{E6E6C298-A5C2-4628-8FCE-06B54E7A145C}" type="slidenum">
              <a:rPr lang="en-US" smtClean="0">
                <a:latin typeface="Arial" pitchFamily="34" charset="0"/>
              </a:rPr>
              <a:pPr algn="l"/>
              <a:t>15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251575"/>
            <a:ext cx="2133600" cy="476250"/>
          </a:xfrm>
          <a:noFill/>
        </p:spPr>
        <p:txBody>
          <a:bodyPr/>
          <a:lstStyle/>
          <a:p>
            <a:pPr algn="l"/>
            <a:fld id="{F6F71419-252A-4945-B9A8-A0219EE62AAE}" type="slidenum">
              <a:rPr lang="en-US" smtClean="0">
                <a:latin typeface="Arial" pitchFamily="34" charset="0"/>
              </a:rPr>
              <a:pPr algn="l"/>
              <a:t>16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SAT Primary Functions</a:t>
            </a:r>
          </a:p>
        </p:txBody>
      </p:sp>
      <p:sp>
        <p:nvSpPr>
          <p:cNvPr id="3891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22288" y="2293938"/>
            <a:ext cx="6226175" cy="429577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Coordinate services with facility discharge planners, receiving facilities, others as </a:t>
            </a:r>
            <a:r>
              <a:rPr lang="en-US" sz="2400" dirty="0" smtClean="0"/>
              <a:t>required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Communicates clearly to patients, families, providers, and staff of receiving facility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Arranges </a:t>
            </a:r>
            <a:r>
              <a:rPr lang="en-US" sz="2400" dirty="0" smtClean="0"/>
              <a:t>for medical transportation/ equipment</a:t>
            </a:r>
          </a:p>
          <a:p>
            <a:pPr eaLnBrk="1" hangingPunct="1">
              <a:defRPr/>
            </a:pP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79425" y="1436688"/>
            <a:ext cx="5927725" cy="5857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 2 – Medical Case Management</a:t>
            </a:r>
          </a:p>
        </p:txBody>
      </p:sp>
      <p:pic>
        <p:nvPicPr>
          <p:cNvPr id="39948" name="Picture 12" descr="http://t0.gstatic.com/images?q=tbn:ANd9GcQ_J-ynmYhXfk1LKr0aIcVoetO-t-hStj_4ZkD6aCWCTehVBsmpeJdtXY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8414" y="4752975"/>
            <a:ext cx="3476684" cy="18434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9950" name="Picture 14" descr="http://t2.gstatic.com/images?q=tbn:ANd9GcRE0tIrFVn6KHHCdMfvEUd2C-_k-uDKb_m6REwmbbXAMm3MTarz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0155" y="1858919"/>
            <a:ext cx="2561757" cy="25617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251575"/>
            <a:ext cx="2133600" cy="476250"/>
          </a:xfrm>
          <a:noFill/>
        </p:spPr>
        <p:txBody>
          <a:bodyPr/>
          <a:lstStyle/>
          <a:p>
            <a:pPr algn="l"/>
            <a:fld id="{E3CE09CE-5D3C-40DD-A77B-FCCFFEB98AFC}" type="slidenum">
              <a:rPr lang="en-US" smtClean="0">
                <a:latin typeface="Arial" pitchFamily="34" charset="0"/>
              </a:rPr>
              <a:pPr algn="l"/>
              <a:t>17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99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SAT Primary Functions</a:t>
            </a:r>
          </a:p>
        </p:txBody>
      </p:sp>
      <p:sp>
        <p:nvSpPr>
          <p:cNvPr id="3994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627313" y="2136775"/>
            <a:ext cx="6299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SAT communicates with patient movement contractor or the ASPR Response Travel Section to arrange </a:t>
            </a:r>
            <a:r>
              <a:rPr lang="en-US" sz="2400" dirty="0" smtClean="0"/>
              <a:t>transportation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Movement may be through a variety of modes: air, train, ground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Arrange </a:t>
            </a:r>
            <a:r>
              <a:rPr lang="en-US" sz="2400" dirty="0" smtClean="0"/>
              <a:t>transportation services for non-medical attendants </a:t>
            </a:r>
            <a:r>
              <a:rPr lang="en-US" sz="2400" dirty="0" smtClean="0"/>
              <a:t>who </a:t>
            </a:r>
            <a:r>
              <a:rPr lang="en-US" sz="2400" dirty="0" smtClean="0"/>
              <a:t>accompanied patient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  <p:pic>
        <p:nvPicPr>
          <p:cNvPr id="5" name="Picture 6" descr="http://t0.gstatic.com/images?q=tbn:ANd9GcThMqUcaVLNdQ3rRl8G1MAuyIrKFnaDdmVWKvKMvV7e2-faQbu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92" y="2835885"/>
            <a:ext cx="2737266" cy="1955190"/>
          </a:xfrm>
          <a:prstGeom prst="rect">
            <a:avLst/>
          </a:prstGeom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" name="TextBox 5"/>
          <p:cNvSpPr txBox="1"/>
          <p:nvPr/>
        </p:nvSpPr>
        <p:spPr>
          <a:xfrm>
            <a:off x="479425" y="1450975"/>
            <a:ext cx="5942013" cy="585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 3 – Coordinate Evacuee Travel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4" name="Picture 10" descr="http://www.baysidephlebotomy.com/pImages/Case_Management.gif"/>
          <p:cNvPicPr>
            <a:picLocks noChangeAspect="1" noChangeArrowheads="1"/>
          </p:cNvPicPr>
          <p:nvPr/>
        </p:nvPicPr>
        <p:blipFill>
          <a:blip r:embed="rId2" cstate="print">
            <a:lum bright="-56000" contrast="-59000"/>
          </a:blip>
          <a:srcRect/>
          <a:stretch>
            <a:fillRect/>
          </a:stretch>
        </p:blipFill>
        <p:spPr bwMode="auto">
          <a:xfrm>
            <a:off x="2886303" y="2320245"/>
            <a:ext cx="3688669" cy="3688670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  <a:softEdge rad="112500"/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12291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251575"/>
            <a:ext cx="2133600" cy="476250"/>
          </a:xfrm>
          <a:noFill/>
        </p:spPr>
        <p:txBody>
          <a:bodyPr/>
          <a:lstStyle/>
          <a:p>
            <a:pPr algn="l"/>
            <a:fld id="{0177F129-D1A9-41A9-8EE2-D299EDAF9738}" type="slidenum">
              <a:rPr lang="en-US" smtClean="0">
                <a:latin typeface="Arial" pitchFamily="34" charset="0"/>
              </a:rPr>
              <a:pPr algn="l"/>
              <a:t>18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SAT Primary Functions</a:t>
            </a:r>
          </a:p>
        </p:txBody>
      </p:sp>
      <p:sp>
        <p:nvSpPr>
          <p:cNvPr id="4096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14338" y="1963737"/>
            <a:ext cx="8382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Coordinate </a:t>
            </a:r>
            <a:r>
              <a:rPr lang="en-US" sz="2400" dirty="0" smtClean="0"/>
              <a:t>lodging and human services needs </a:t>
            </a:r>
            <a:r>
              <a:rPr lang="en-US" sz="2400" dirty="0" smtClean="0"/>
              <a:t>for discharged patients and </a:t>
            </a:r>
            <a:r>
              <a:rPr lang="en-US" sz="2400" dirty="0" err="1" smtClean="0"/>
              <a:t>attendents</a:t>
            </a:r>
            <a:r>
              <a:rPr lang="en-US" sz="2400" dirty="0" smtClean="0"/>
              <a:t> until </a:t>
            </a:r>
            <a:r>
              <a:rPr lang="en-US" sz="2400" dirty="0" smtClean="0"/>
              <a:t>transportation to their final destination can be facilitated</a:t>
            </a:r>
          </a:p>
          <a:p>
            <a:pPr lvl="1" eaLnBrk="1" hangingPunct="1">
              <a:defRPr/>
            </a:pPr>
            <a:endParaRPr lang="en-US" sz="2400" dirty="0" smtClean="0"/>
          </a:p>
          <a:p>
            <a:pPr lvl="1" eaLnBrk="1" hangingPunct="1">
              <a:defRPr/>
            </a:pPr>
            <a:r>
              <a:rPr lang="en-US" sz="2400" dirty="0" smtClean="0"/>
              <a:t>Note</a:t>
            </a:r>
            <a:r>
              <a:rPr lang="en-US" sz="2400" dirty="0" smtClean="0"/>
              <a:t>: Family members that accompany patients or non-medical attendants will likely re-enter with patient and will require transportation that matches the patient</a:t>
            </a:r>
          </a:p>
          <a:p>
            <a:pPr lvl="1" eaLnBrk="1" hangingPunct="1">
              <a:defRPr/>
            </a:pPr>
            <a:endParaRPr lang="en-US" sz="2400" dirty="0" smtClean="0"/>
          </a:p>
          <a:p>
            <a:pPr lvl="1" eaLnBrk="1" hangingPunct="1">
              <a:defRPr/>
            </a:pPr>
            <a:r>
              <a:rPr lang="en-US" sz="2400" dirty="0" smtClean="0"/>
              <a:t>Attendants </a:t>
            </a:r>
            <a:r>
              <a:rPr lang="en-US" sz="2400" dirty="0" smtClean="0"/>
              <a:t>or family members may return to their home of origin OR same location as the patient</a:t>
            </a:r>
          </a:p>
          <a:p>
            <a:pPr eaLnBrk="1" hangingPunct="1">
              <a:defRPr/>
            </a:pPr>
            <a:endParaRPr lang="en-US" sz="2400" dirty="0" smtClean="0"/>
          </a:p>
        </p:txBody>
      </p:sp>
      <p:sp>
        <p:nvSpPr>
          <p:cNvPr id="12294" name="AutoShape 6" descr="data:image/jpg;base64,/9j/4AAQSkZJRgABAQAAAQABAAD/2wCEAAkGBhQRERQUExQWFRUVGB4YFxgYFxcdHxsgIB0aHB4eHxwXHSYeHBwkGhwYIC8gJCcpLCwsFh4xNTAqNScrLCkBCQoKDgwOGg8PGiokHyIvLCwvLTQsKSwpLyotLSwsLCwsNSwsLCksLCwpLCwpLCwsLCwpLCwsLCwsLCksLCwsLP/AABEIAIAAgAMBIgACEQEDEQH/xAAcAAACAwEBAQEAAAAAAAAAAAAFBgIEBwMACAH/xABDEAABAwIDBQQHBQYDCQAAAAABAgMRAAQFEiEGMUFRYRNxgZEHIjKhscHRFCNi4fAzQlJygpIVQ1MWNGOTorLC0vH/xAAaAQADAQEBAQAAAAAAAAAAAAADBAUCAQAG/8QAJhEAAgICAgMAAgEFAAAAAAAAAQIAEQMSBCEiMUFRYXETFCMzNP/aAAwDAQACEQMRAD8AG7Q47cpu7lIuHwA84AA86ABnVAACoAiNKrMbQ3M/7zcf853/ANqhtNpeXKVDKrtnCJ4guKg+VC2lAmDuGtTzdyqKqN6tp3ktEh54mDr2q/L2q44JjVw4tJNy8Z1/buHwIzUruBZUDmBB0g6R4inv0b7PpXcKWpCSltMg75J3Zhu5mPw10AsauaJAUtXU0m2vD9nbWSoEpG8nu461cafgSVQOpoTtCvI0VyAlOpngOn0pXvNp1PmB6qRu/XOquPEWEkM4BjTie1wbkNgHqo/Ia+dLN7ty8sEJ9VXNJPukxNUHkyddfGhl0YWjrM06mBR8i5cwLa7Z3IxJSVvuhKvVA7VyJiQYKok9KJXuI3KbltxNzcZFK+8QXlwAREgTu6UobbWpaebdTx49Un6R5Uz25LraFjiAfOpHMUpksSlxSHWjLeIYpcIeSPtL6RqkntXCOhjNzphtNpFZPvHHAs8nFEeBBOmlA7Z5DgyupmNCasKCG0/djxO/8qSBMdIWvU81j7wQouPvAAn1i4sacNZ5UgbT7eXK1Qzc3CUJPtB50FXkrQUS2ifKkkEkjkfpQJWDBdup3dkLfkoLHnKKLi93AZfVQpsjtjcqKmnLq4KlapKnnD3gEqp4bxC5Wky88FBJ3Or1079KyNNqRCkgggiCOfzPSmpG0txkQzmAWsgEgbk6Anzkf0ms5FJax9mU6FGaDtJs+FurD6M6StZQsbwComJ36Tu6TSrjmyTdsyt4umB7CSASo8EjUE9/CNRWx3TQUpSVCQSfj8azL0j7LKLZcgktSpKgf3Y103AjjziqJVX9iJq7L6MV8Fw03HaFsBQbTmVJ4QSNDvmK0b0QXaHLNxSRB7UhU9AI7tDWW7HbQqYcSsmUlORQ0MpkGOkAye6nb0KXgDt6yN2YLSOmo+nlWceJQCfs3kysevkZvSdeZLTLOrio8Bqf11pGtX5jwmmL0svZihAPsIKj/UdPcmk2wuNAoa6ajmKscdKxCT8htjDuEXkqdaUdWzKZ/hV9DNeuUy4mhTTwTetqB0cQUnw1HzFGVp+8nkKLXcHcD7XYX2tsqBKkeuPDf7prlsFiaHLcNqPrtmO8cPp4Uft3M2YGs6uGTYXsbm1apP4Tu/tNTudh2WxHeJl1buaanDhmJ4EVxetOFcbDEDAkzUMTxCATur5+W4u7VFLTZMyrhUtmsHFzh+cpKlNpUBB3FLiSSRxOVwgTuk0rbQYgXVkToK0z0VWEMXDJ35M0fzoM/wDU0KoYMPjsZPz5fKhE12wXACUkn3DqZ8NKu4VhaGldoqVLjeYgHcAkUzX7YnKBFDuxgpEb/WPw+tVcPBxr5P3EMnKZvFeo8PuvWV3946py0uHlJ9fUsOLUSiFf6SjKYO4xTFeWSXmlsuiUrSUmNDBEaHgapY9hQuEPNKMBwKTPLX1T3hUEHpV3CWnPs7QeIU6lAS4UzBUNCROusTSbEEA/YQddTCNpNjXsNfKFSpleqHQDGWYIITpmg6p8RRH0QXfZ4nlP+Y2pPkZrZMVwlq7ZWw8MyVeYPAjqDWJ4ZgjuGY4y05rLgyLAgLSuQCB3yCOdcx+6/RmmPUbtuklV48Du7NOXuA1+dI+HqKSpHFO7r+tK0zabDXHrt1acuRlmVyY0EknqelZliIAX2jZkcY9xqtx8ilAt9iJ5FIYmRxW9y9msaKbWD4bqZU4jmE7poHg2Gqv7ttgAAE5lq5ITqo9/1FM1hsspd06gH7lpyMx4jeAOZykV1sqKTZntCQKlfDnFySEqKeJAMDxrhtVs/wDaGJ0Chq2rrxT3EVo1vbFr1UxkH7oSBHlXLE8LbWkZvZBmBoPdwpA8sMaI6jAwV6mE4djjjUtrJCk6Qd/d4V6/2jW4ImtqTgto5MsNKO6ShJPmRypT2p9Fjf7ZgFKQZcbHEfh/hPOkRjR36jX9R1XuI2zWDl1Xaq9hG78SuHgN9apsE1luUj/UaIPgofJZpct0pCUoQAEjcBR7BXuzft1f8TL/AHA/MCq2TEEwlZPDlnuU3UntFg/ukjyMUD+3ZnVQdN3cB+dMG2Cgy883PrOuGOiTqT76IejfZVlTilLQFhCZAVqJJ0086G/OxowU+4VeKxUv8j9ctanvPxqDCoMc9fHj8q6rclSu8/Gubg07taQhZC/bkSDBG40kbbMOPoZLaM1ww8hTa41AkZp6Rqe6ni6OlAWFlSleulBJgEgGIMzBrQNG5wy5dtfc3ClRK2VzH8p91YvZ2Y61q21GMlFm7mUFrjswuIzTE7tNNRIrJ0PRSWZyHBB7j+BQUNiHNikpaublxOmS0dM9+UCnbZy+JsWl+0rs/ONPlSHs9ItsSd4BlLf9yp+Api2YxVK7e3RmCSE5cs6nKTJHSmix/t9j33ABActCGGHHV6uLieCeHjXdTM75PjUXYAJB4aUDwvG1POlHatJKZlASdfE/I1O2Yx7RRLN+XLb71BzAe0k8foaaLG5DyEuJ1SoapPkQetDrxjOjKob9Dyq5glqWkhI3b4o+MmLZgKuIm0OEG2ulAewsZ0TyPDrBkeVdVBXZhYBPZrQsxwGdIJPnThtbhweZKgPXZ9cdx9oeQnwpIx7adtvDVMIIDrzomN5QmFSekiI6mrB5F4e/fqThi85D0hsH/FSrgtptQ8oPvFaJ6OWot1nmuPIfnShtrY9s5ZvfxW4B8DP/AJU7bAt5bdQ/H8hUQf75Tb/nnR9cLV/MfjUPtJ79K5XCpWsfiV8TUHklAzHXoNTTtxOpbcuNKAXLiG1qcUQAjWeVFFXHq8tKy/avGFvPKYTolJ9c8zyrjtqtzeNNjUntbtKbtQCScidZ/iPPu+tKaiZoybaE1+YTgK7u4Qw3opZ1VwSBvUegHyFTwSxsyiQEFCdRdFnBnRxuHgr+lED/ALvhV/AsIdX9nW0EBvs0kqIkqUZnXfAEbt2u+he31wht82jP7O3hueZA1nqVEmngHsGmmmozJSACZO4CZjXXXzqhy6x4kWJ8YF8jNC9/ZnsihJg8z9aH2OCNITCWwn1sxPEq3TPOpozLKgtzRf7nqaa6QYChULK4KFltZ1TqDzH60qYT+I+F/MNttApKSSdONXbBeZPUaHvFUmXZE1yt3VNOlQ1QrRQ+dGRqMXyJsIWvESlX8pB7iDWBY8j17ZPNsnzUa3i2vgonQiOBESPnpWQ7SYdOJBsbkCB3ZlEU5v8A42iiqdwI7tfe4bZL/hBSf14U+bPWPZW6EkQSMyu86/CKUdg7QO23Yn/JuVSOntAeIrQKEqeZedd/AJ+CYs4imFKjiSfeaHuXI41fv3oWoKEDMYPDfQHFZT3GiAzIE4YviwQgxv3DvpLbtYlStSoyT1oy+nPqaG3T3Aa8IHGlMrFjUdxAKtynduwKZdn77/C7N+7KC48tICUjcnlmPKdT3ChCcMCRmd9rly/Omn0dYgFOlpQBSQQAYMg8INO4OPSlmiubNZ1ExV25U4orUZUolSjzJ1J860m4eccbZWgFRcQiYMEAlJXB55ZigvpR2basb7I0MrbqA4E8EklQIHSRoOExR/Ye9DtugE6s+qfkfL4V7mKWxK3upviuBkIHVwxb2JI9RhlETHaZlncN5BAHHnXG1wHsXu0zKOYmUSShMj93NJEmi7N0kbzUbrFU8Km3Yjt0ZZUsJFVrjE+zUhcBSc0FJMTI01764rdK+6qmOX6WW2yT/mADfvhUbtd9aQWZhzS3D6HMqe0c3wY5Ab/lv40h2DPa3K3TyAB5xv8AfRLbfHuyaSzIzqQJ+A7vyqlgpgpJ0HKmc/ggA+xbjjZix+R22HGR+4TEZsjg8QUzTtSThDkXmbgppIH9K9PdTtRVFACLObYmKuML9dQHOhd2EpaM68h1rrtLbK7YqSopme7QmgNzc5iATMc+NYytqP3DYU2/iU7hcJUeQ/8AlVsNs8pzq9rh0/OrTgBGnOK4PAxJVHdQ+Oo7JheQxFCexAhR1MCpbHXQTetwdM0UOWRvOp4D6CiOzWy10X0vLSG0AyM/tH+kajxiqaMApuT2Hc4+nxkG5tzzZPuWfrVL0Q7MLcS7cOKUlB+7bHBR3lR5hOgHUnlWk49hbN0tDjzSFqaBCM0kCYJkHQ6gbxRW3ZAQkDdAignIGTSppemuZ+Xc+cEwpslKhyI0qNkgTBMpV7jXTbnDzbXKLtP7N2Gn+h3JV4p070DnQaxuIlBPrDd4GOFS2GpqVUIZbEcNyYqti2AKfZDqUlZt1BxLaQJWYIgTx3Gosu9oGyNQdf11B0p1tbcNM5eI1Pf+tPCi4ltrgM7UtT5uxHEl3L633DqTongkcB4DjTTiOMpaZt4SVKcmMo1MRzPWn3GNgbN8rKmQhSySVNkpMnU6D1ddeHGl/HfRnmYQm3eOZskpDsEEEQRKQCNOOu6m+RrkKkfOotgy6KQZV2I2gcVdltaVJIbJyq3pjn3ykiJFbVbvhaQoTB11rJXtnRaqw64CSFhXYXQSJkLBAUrLwSQAFciOVaxaKlCT0H0rCrqKnHbY3E3by4U0ypaf48p04E/WPOs0xG6fWppNtllZMlQ3RxrXdo47F6RIg6c9azjZ9P2d5bu8IRmAPCFoJ91YfGSwPyGx5QEK/YEw7EHsgbUQHC6UKjmDE9OdNf8As8q7SUZi2jcpcSe5PXrwpaw+zVc4u6WUxbNLK1KIMDMmYH4iToOHHdWntrSkADQDcK6g0uYy5NqkcKwJm3AyJkgRnVqo+P0iiINUxc1E3kVuK3LxNdrN3hy+FUu1BTNQTc5Sk89DXp0GWMdwwXDDrR/fTA6HePfFZo/alpaVxoUgKHIxu8xWoqfPKlbbOz+7LiUkkkJKQOJMDTqYHf30HMlixHePko6mS2Gb7TMs+yhRjqTw8N/iKbb1yEd6kj3iqGB4cLZhtriBKjzUdVHz9wFexe5jInvUfBJ+ZFFRdVqAzPsSZNa5qqt6oqd1qk+7XYvcvN3WnuohhWJQsJJ0Om/9caWVXOlVxiEKBnjFcndp/9k="/>
          <p:cNvSpPr>
            <a:spLocks noChangeAspect="1" noChangeArrowheads="1"/>
          </p:cNvSpPr>
          <p:nvPr/>
        </p:nvSpPr>
        <p:spPr bwMode="auto">
          <a:xfrm>
            <a:off x="120650" y="-59055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AutoShape 8" descr="data:image/jpg;base64,/9j/4AAQSkZJRgABAQAAAQABAAD/2wCEAAkGBhQRERQUExQWFRUVGB4YFxgYFxcdHxsgIB0aHB4eHxwXHSYeHBwkGhwYIC8gJCcpLCwsFh4xNTAqNScrLCkBCQoKDgwOGg8PGiokHyIvLCwvLTQsKSwpLyotLSwsLCwsNSwsLCksLCwpLCwpLCwsLCwpLCwsLCwsLCksLCwsLP/AABEIAIAAgAMBIgACEQEDEQH/xAAcAAACAwEBAQEAAAAAAAAAAAAFBgIEBwMACAH/xABDEAABAwIDBQQHBQYDCQAAAAABAgMRAAQFEiEGMUFRYRNxgZEHIjKhscHRFCNi4fAzQlJygpIVQ1MWNGOTorLC0vH/xAAaAQADAQEBAQAAAAAAAAAAAAADBAUCAQAG/8QAJhEAAgICAgMAAgEFAAAAAAAAAQIAEQMSBCEiMUFRYXETFCMzNP/aAAwDAQACEQMRAD8AG7Q47cpu7lIuHwA84AA86ABnVAACoAiNKrMbQ3M/7zcf853/ANqhtNpeXKVDKrtnCJ4guKg+VC2lAmDuGtTzdyqKqN6tp3ktEh54mDr2q/L2q44JjVw4tJNy8Z1/buHwIzUruBZUDmBB0g6R4inv0b7PpXcKWpCSltMg75J3Zhu5mPw10AsauaJAUtXU0m2vD9nbWSoEpG8nu461cafgSVQOpoTtCvI0VyAlOpngOn0pXvNp1PmB6qRu/XOquPEWEkM4BjTie1wbkNgHqo/Ia+dLN7ty8sEJ9VXNJPukxNUHkyddfGhl0YWjrM06mBR8i5cwLa7Z3IxJSVvuhKvVA7VyJiQYKok9KJXuI3KbltxNzcZFK+8QXlwAREgTu6UobbWpaebdTx49Un6R5Uz25LraFjiAfOpHMUpksSlxSHWjLeIYpcIeSPtL6RqkntXCOhjNzphtNpFZPvHHAs8nFEeBBOmlA7Z5DgyupmNCasKCG0/djxO/8qSBMdIWvU81j7wQouPvAAn1i4sacNZ5UgbT7eXK1Qzc3CUJPtB50FXkrQUS2ifKkkEkjkfpQJWDBdup3dkLfkoLHnKKLi93AZfVQpsjtjcqKmnLq4KlapKnnD3gEqp4bxC5Wky88FBJ3Or1079KyNNqRCkgggiCOfzPSmpG0txkQzmAWsgEgbk6Anzkf0ms5FJax9mU6FGaDtJs+FurD6M6StZQsbwComJ36Tu6TSrjmyTdsyt4umB7CSASo8EjUE9/CNRWx3TQUpSVCQSfj8azL0j7LKLZcgktSpKgf3Y103AjjziqJVX9iJq7L6MV8Fw03HaFsBQbTmVJ4QSNDvmK0b0QXaHLNxSRB7UhU9AI7tDWW7HbQqYcSsmUlORQ0MpkGOkAye6nb0KXgDt6yN2YLSOmo+nlWceJQCfs3kysevkZvSdeZLTLOrio8Bqf11pGtX5jwmmL0svZihAPsIKj/UdPcmk2wuNAoa6ajmKscdKxCT8htjDuEXkqdaUdWzKZ/hV9DNeuUy4mhTTwTetqB0cQUnw1HzFGVp+8nkKLXcHcD7XYX2tsqBKkeuPDf7prlsFiaHLcNqPrtmO8cPp4Uft3M2YGs6uGTYXsbm1apP4Tu/tNTudh2WxHeJl1buaanDhmJ4EVxetOFcbDEDAkzUMTxCATur5+W4u7VFLTZMyrhUtmsHFzh+cpKlNpUBB3FLiSSRxOVwgTuk0rbQYgXVkToK0z0VWEMXDJ35M0fzoM/wDU0KoYMPjsZPz5fKhE12wXACUkn3DqZ8NKu4VhaGldoqVLjeYgHcAkUzX7YnKBFDuxgpEb/WPw+tVcPBxr5P3EMnKZvFeo8PuvWV3946py0uHlJ9fUsOLUSiFf6SjKYO4xTFeWSXmlsuiUrSUmNDBEaHgapY9hQuEPNKMBwKTPLX1T3hUEHpV3CWnPs7QeIU6lAS4UzBUNCROusTSbEEA/YQddTCNpNjXsNfKFSpleqHQDGWYIITpmg6p8RRH0QXfZ4nlP+Y2pPkZrZMVwlq7ZWw8MyVeYPAjqDWJ4ZgjuGY4y05rLgyLAgLSuQCB3yCOdcx+6/RmmPUbtuklV48Du7NOXuA1+dI+HqKSpHFO7r+tK0zabDXHrt1acuRlmVyY0EknqelZliIAX2jZkcY9xqtx8ilAt9iJ5FIYmRxW9y9msaKbWD4bqZU4jmE7poHg2Gqv7ttgAAE5lq5ITqo9/1FM1hsspd06gH7lpyMx4jeAOZykV1sqKTZntCQKlfDnFySEqKeJAMDxrhtVs/wDaGJ0Chq2rrxT3EVo1vbFr1UxkH7oSBHlXLE8LbWkZvZBmBoPdwpA8sMaI6jAwV6mE4djjjUtrJCk6Qd/d4V6/2jW4ImtqTgto5MsNKO6ShJPmRypT2p9Fjf7ZgFKQZcbHEfh/hPOkRjR36jX9R1XuI2zWDl1Xaq9hG78SuHgN9apsE1luUj/UaIPgofJZpct0pCUoQAEjcBR7BXuzft1f8TL/AHA/MCq2TEEwlZPDlnuU3UntFg/ukjyMUD+3ZnVQdN3cB+dMG2Cgy883PrOuGOiTqT76IejfZVlTilLQFhCZAVqJJ0086G/OxowU+4VeKxUv8j9ctanvPxqDCoMc9fHj8q6rclSu8/Gubg07taQhZC/bkSDBG40kbbMOPoZLaM1ww8hTa41AkZp6Rqe6ni6OlAWFlSleulBJgEgGIMzBrQNG5wy5dtfc3ClRK2VzH8p91YvZ2Y61q21GMlFm7mUFrjswuIzTE7tNNRIrJ0PRSWZyHBB7j+BQUNiHNikpaublxOmS0dM9+UCnbZy+JsWl+0rs/ONPlSHs9ItsSd4BlLf9yp+Api2YxVK7e3RmCSE5cs6nKTJHSmix/t9j33ABActCGGHHV6uLieCeHjXdTM75PjUXYAJB4aUDwvG1POlHatJKZlASdfE/I1O2Yx7RRLN+XLb71BzAe0k8foaaLG5DyEuJ1SoapPkQetDrxjOjKob9Dyq5glqWkhI3b4o+MmLZgKuIm0OEG2ulAewsZ0TyPDrBkeVdVBXZhYBPZrQsxwGdIJPnThtbhweZKgPXZ9cdx9oeQnwpIx7adtvDVMIIDrzomN5QmFSekiI6mrB5F4e/fqThi85D0hsH/FSrgtptQ8oPvFaJ6OWot1nmuPIfnShtrY9s5ZvfxW4B8DP/AJU7bAt5bdQ/H8hUQf75Tb/nnR9cLV/MfjUPtJ79K5XCpWsfiV8TUHklAzHXoNTTtxOpbcuNKAXLiG1qcUQAjWeVFFXHq8tKy/avGFvPKYTolJ9c8zyrjtqtzeNNjUntbtKbtQCScidZ/iPPu+tKaiZoybaE1+YTgK7u4Qw3opZ1VwSBvUegHyFTwSxsyiQEFCdRdFnBnRxuHgr+lED/ALvhV/AsIdX9nW0EBvs0kqIkqUZnXfAEbt2u+he31wht82jP7O3hueZA1nqVEmngHsGmmmozJSACZO4CZjXXXzqhy6x4kWJ8YF8jNC9/ZnsihJg8z9aH2OCNITCWwn1sxPEq3TPOpozLKgtzRf7nqaa6QYChULK4KFltZ1TqDzH60qYT+I+F/MNttApKSSdONXbBeZPUaHvFUmXZE1yt3VNOlQ1QrRQ+dGRqMXyJsIWvESlX8pB7iDWBY8j17ZPNsnzUa3i2vgonQiOBESPnpWQ7SYdOJBsbkCB3ZlEU5v8A42iiqdwI7tfe4bZL/hBSf14U+bPWPZW6EkQSMyu86/CKUdg7QO23Yn/JuVSOntAeIrQKEqeZedd/AJ+CYs4imFKjiSfeaHuXI41fv3oWoKEDMYPDfQHFZT3GiAzIE4YviwQgxv3DvpLbtYlStSoyT1oy+nPqaG3T3Aa8IHGlMrFjUdxAKtynduwKZdn77/C7N+7KC48tICUjcnlmPKdT3ChCcMCRmd9rly/Omn0dYgFOlpQBSQQAYMg8INO4OPSlmiubNZ1ExV25U4orUZUolSjzJ1J860m4eccbZWgFRcQiYMEAlJXB55ZigvpR2basb7I0MrbqA4E8EklQIHSRoOExR/Ye9DtugE6s+qfkfL4V7mKWxK3upviuBkIHVwxb2JI9RhlETHaZlncN5BAHHnXG1wHsXu0zKOYmUSShMj93NJEmi7N0kbzUbrFU8Km3Yjt0ZZUsJFVrjE+zUhcBSc0FJMTI01764rdK+6qmOX6WW2yT/mADfvhUbtd9aQWZhzS3D6HMqe0c3wY5Ab/lv40h2DPa3K3TyAB5xv8AfRLbfHuyaSzIzqQJ+A7vyqlgpgpJ0HKmc/ggA+xbjjZix+R22HGR+4TEZsjg8QUzTtSThDkXmbgppIH9K9PdTtRVFACLObYmKuML9dQHOhd2EpaM68h1rrtLbK7YqSopme7QmgNzc5iATMc+NYytqP3DYU2/iU7hcJUeQ/8AlVsNs8pzq9rh0/OrTgBGnOK4PAxJVHdQ+Oo7JheQxFCexAhR1MCpbHXQTetwdM0UOWRvOp4D6CiOzWy10X0vLSG0AyM/tH+kajxiqaMApuT2Hc4+nxkG5tzzZPuWfrVL0Q7MLcS7cOKUlB+7bHBR3lR5hOgHUnlWk49hbN0tDjzSFqaBCM0kCYJkHQ6gbxRW3ZAQkDdAignIGTSppemuZ+Xc+cEwpslKhyI0qNkgTBMpV7jXTbnDzbXKLtP7N2Gn+h3JV4p070DnQaxuIlBPrDd4GOFS2GpqVUIZbEcNyYqti2AKfZDqUlZt1BxLaQJWYIgTx3Gosu9oGyNQdf11B0p1tbcNM5eI1Pf+tPCi4ltrgM7UtT5uxHEl3L633DqTongkcB4DjTTiOMpaZt4SVKcmMo1MRzPWn3GNgbN8rKmQhSySVNkpMnU6D1ddeHGl/HfRnmYQm3eOZskpDsEEEQRKQCNOOu6m+RrkKkfOotgy6KQZV2I2gcVdltaVJIbJyq3pjn3ykiJFbVbvhaQoTB11rJXtnRaqw64CSFhXYXQSJkLBAUrLwSQAFciOVaxaKlCT0H0rCrqKnHbY3E3by4U0ypaf48p04E/WPOs0xG6fWppNtllZMlQ3RxrXdo47F6RIg6c9azjZ9P2d5bu8IRmAPCFoJ91YfGSwPyGx5QEK/YEw7EHsgbUQHC6UKjmDE9OdNf8As8q7SUZi2jcpcSe5PXrwpaw+zVc4u6WUxbNLK1KIMDMmYH4iToOHHdWntrSkADQDcK6g0uYy5NqkcKwJm3AyJkgRnVqo+P0iiINUxc1E3kVuK3LxNdrN3hy+FUu1BTNQTc5Sk89DXp0GWMdwwXDDrR/fTA6HePfFZo/alpaVxoUgKHIxu8xWoqfPKlbbOz+7LiUkkkJKQOJMDTqYHf30HMlixHePko6mS2Gb7TMs+yhRjqTw8N/iKbb1yEd6kj3iqGB4cLZhtriBKjzUdVHz9wFexe5jInvUfBJ+ZFFRdVqAzPsSZNa5qqt6oqd1qk+7XYvcvN3WnuohhWJQsJJ0Om/9caWVXOlVxiEKBnjFcndp/9k="/>
          <p:cNvSpPr>
            <a:spLocks noChangeAspect="1" noChangeArrowheads="1"/>
          </p:cNvSpPr>
          <p:nvPr/>
        </p:nvSpPr>
        <p:spPr bwMode="auto">
          <a:xfrm>
            <a:off x="120650" y="-59055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229633"/>
            <a:ext cx="6170612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 4 – Coordinate Human Services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251575"/>
            <a:ext cx="2133600" cy="476250"/>
          </a:xfrm>
          <a:noFill/>
        </p:spPr>
        <p:txBody>
          <a:bodyPr/>
          <a:lstStyle/>
          <a:p>
            <a:pPr algn="l"/>
            <a:fld id="{BDB96DD9-F706-4E3E-B4DF-454684FDD3D8}" type="slidenum">
              <a:rPr lang="en-US" smtClean="0">
                <a:latin typeface="Arial" pitchFamily="34" charset="0"/>
              </a:rPr>
              <a:pPr algn="l"/>
              <a:t>19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301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SAT Primary Functions</a:t>
            </a:r>
          </a:p>
        </p:txBody>
      </p:sp>
      <p:sp>
        <p:nvSpPr>
          <p:cNvPr id="4301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36746"/>
            <a:ext cx="8229600" cy="3832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SAT works with medical facilities, nursing homes, rehabilitative services units who are providing care to </a:t>
            </a:r>
            <a:r>
              <a:rPr lang="en-US" sz="2400" dirty="0" smtClean="0"/>
              <a:t>evacuees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SAT personnel will have access to the Joint Patient Assessment Tracking System (JPATS). </a:t>
            </a:r>
            <a:r>
              <a:rPr lang="en-US" sz="2400" dirty="0" smtClean="0"/>
              <a:t> Once operational, responsible </a:t>
            </a:r>
            <a:r>
              <a:rPr lang="en-US" sz="2400" dirty="0" smtClean="0"/>
              <a:t>for updating JPATS until patients </a:t>
            </a:r>
            <a:r>
              <a:rPr lang="en-US" sz="2400" dirty="0" smtClean="0"/>
              <a:t>returned </a:t>
            </a:r>
            <a:r>
              <a:rPr lang="en-US" sz="2400" dirty="0" smtClean="0"/>
              <a:t>to </a:t>
            </a:r>
            <a:r>
              <a:rPr lang="en-US" sz="2400" dirty="0" smtClean="0"/>
              <a:t>final </a:t>
            </a:r>
            <a:r>
              <a:rPr lang="en-US" sz="2400" dirty="0" smtClean="0"/>
              <a:t>destination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Report daily to </a:t>
            </a:r>
            <a:r>
              <a:rPr lang="en-US" sz="2400" dirty="0" smtClean="0"/>
              <a:t>the IRCT, Emergency Management Group (EMG), </a:t>
            </a:r>
            <a:r>
              <a:rPr lang="en-US" sz="2400" dirty="0" smtClean="0"/>
              <a:t>state </a:t>
            </a:r>
            <a:r>
              <a:rPr lang="en-US" sz="2400" dirty="0" smtClean="0"/>
              <a:t>authorities, and hospitals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Coordination </a:t>
            </a:r>
            <a:r>
              <a:rPr lang="en-US" sz="2400" dirty="0" smtClean="0"/>
              <a:t>with appropriate local and state agencies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9425" y="1080239"/>
            <a:ext cx="388302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 5 – Data Collection</a:t>
            </a:r>
          </a:p>
        </p:txBody>
      </p:sp>
      <p:pic>
        <p:nvPicPr>
          <p:cNvPr id="6" name="Picture 3" descr="C:\Documents and Settings\charles.knell\Desktop\Patient Movement Coordinator\JPATS Banner 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8057" y="5736335"/>
            <a:ext cx="3425371" cy="9765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contourW="12700">
            <a:bevelT/>
            <a:contourClr>
              <a:schemeClr val="accent4">
                <a:lumMod val="25000"/>
              </a:schemeClr>
            </a:contourClr>
          </a:sp3d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Overview</a:t>
            </a:r>
          </a:p>
        </p:txBody>
      </p:sp>
      <p:sp>
        <p:nvSpPr>
          <p:cNvPr id="327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41495"/>
            <a:ext cx="8229600" cy="176243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Mobile </a:t>
            </a:r>
            <a:r>
              <a:rPr lang="en-US" dirty="0" smtClean="0"/>
              <a:t>Acute Care Teams (MAC T</a:t>
            </a:r>
            <a:r>
              <a:rPr lang="en-US" dirty="0" smtClean="0"/>
              <a:t>)</a:t>
            </a:r>
          </a:p>
          <a:p>
            <a:pPr marL="0" indent="0">
              <a:buNone/>
              <a:defRPr/>
            </a:pPr>
            <a:r>
              <a:rPr lang="en-US" dirty="0" smtClean="0"/>
              <a:t> </a:t>
            </a:r>
          </a:p>
          <a:p>
            <a:pPr>
              <a:defRPr/>
            </a:pPr>
            <a:r>
              <a:rPr lang="en-US" dirty="0" smtClean="0"/>
              <a:t>Service </a:t>
            </a:r>
            <a:r>
              <a:rPr lang="en-US" dirty="0" smtClean="0"/>
              <a:t>Access Teams (SAT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251575"/>
            <a:ext cx="2133600" cy="476250"/>
          </a:xfrm>
          <a:noFill/>
        </p:spPr>
        <p:txBody>
          <a:bodyPr/>
          <a:lstStyle/>
          <a:p>
            <a:pPr algn="l"/>
            <a:fld id="{3AE999AF-C035-46A8-A2DD-82BE7822D1B7}" type="slidenum">
              <a:rPr lang="en-US" smtClean="0">
                <a:latin typeface="Arial" pitchFamily="34" charset="0"/>
              </a:rPr>
              <a:pPr algn="l"/>
              <a:t>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251575"/>
            <a:ext cx="2133600" cy="476250"/>
          </a:xfrm>
          <a:noFill/>
        </p:spPr>
        <p:txBody>
          <a:bodyPr/>
          <a:lstStyle/>
          <a:p>
            <a:pPr algn="l"/>
            <a:fld id="{EEA754A5-671C-4B82-AB63-054A4E4C4AD7}" type="slidenum">
              <a:rPr lang="en-US" smtClean="0">
                <a:latin typeface="Arial" pitchFamily="34" charset="0"/>
              </a:rPr>
              <a:pPr algn="l"/>
              <a:t>20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19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Non-patient Support </a:t>
            </a:r>
          </a:p>
        </p:txBody>
      </p:sp>
      <p:sp>
        <p:nvSpPr>
          <p:cNvPr id="4198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FEMA ESF #8 Mission Assignment to support provision of services to:</a:t>
            </a:r>
          </a:p>
          <a:p>
            <a:pPr lvl="1" eaLnBrk="1" hangingPunct="1">
              <a:defRPr/>
            </a:pPr>
            <a:r>
              <a:rPr lang="en-US" sz="2200" dirty="0" smtClean="0"/>
              <a:t>Non-medical attendants</a:t>
            </a:r>
          </a:p>
          <a:p>
            <a:pPr lvl="1" eaLnBrk="1" hangingPunct="1">
              <a:defRPr/>
            </a:pPr>
            <a:r>
              <a:rPr lang="en-US" sz="2200" dirty="0" smtClean="0"/>
              <a:t>Service animals</a:t>
            </a:r>
          </a:p>
          <a:p>
            <a:pPr lvl="1" eaLnBrk="1" hangingPunct="1">
              <a:defRPr/>
            </a:pPr>
            <a:r>
              <a:rPr lang="en-US" sz="2200" dirty="0" smtClean="0"/>
              <a:t>Discharged patients who can’t immediately be </a:t>
            </a:r>
            <a:r>
              <a:rPr lang="en-US" sz="2200" dirty="0" smtClean="0"/>
              <a:t>returned</a:t>
            </a:r>
          </a:p>
          <a:p>
            <a:pPr lvl="1" eaLnBrk="1" hangingPunct="1">
              <a:defRPr/>
            </a:pPr>
            <a:endParaRPr lang="en-US" sz="2200" dirty="0" smtClean="0"/>
          </a:p>
          <a:p>
            <a:pPr eaLnBrk="1" hangingPunct="1">
              <a:defRPr/>
            </a:pPr>
            <a:r>
              <a:rPr lang="en-US" sz="2400" dirty="0" smtClean="0"/>
              <a:t>Services either under ESF #8 sub-tasking, or direct to HHS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Range </a:t>
            </a:r>
            <a:r>
              <a:rPr lang="en-US" sz="2400" dirty="0" smtClean="0"/>
              <a:t>of services to include clothing, hygiene products, service animals (food), hotel, food, and local transportation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251575"/>
            <a:ext cx="2133600" cy="476250"/>
          </a:xfrm>
          <a:noFill/>
        </p:spPr>
        <p:txBody>
          <a:bodyPr/>
          <a:lstStyle/>
          <a:p>
            <a:pPr algn="l"/>
            <a:fld id="{E3B27BCA-1711-4335-8F8F-D72C93C1D447}" type="slidenum">
              <a:rPr lang="en-US" smtClean="0">
                <a:latin typeface="Arial" pitchFamily="34" charset="0"/>
              </a:rPr>
              <a:pPr algn="l"/>
              <a:t>21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403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 Case of Death</a:t>
            </a:r>
          </a:p>
        </p:txBody>
      </p:sp>
      <p:sp>
        <p:nvSpPr>
          <p:cNvPr id="4403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751013"/>
            <a:ext cx="8305800" cy="450373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If a patient dies during response operations – SAT will coordinate with appropriate local or State authorities and patient’s family for disposition of remains.</a:t>
            </a:r>
          </a:p>
        </p:txBody>
      </p:sp>
      <p:pic>
        <p:nvPicPr>
          <p:cNvPr id="45062" name="Picture 6" descr="http://t3.gstatic.com/images?q=tbn:ANd9GcQt3F1WB8GFlYYA9JEfzuvfmueGsNfjitncFgj90hquOJGtr4t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325" y="3280041"/>
            <a:ext cx="4717313" cy="3207773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891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SATs are NOT case </a:t>
            </a:r>
            <a:r>
              <a:rPr lang="en-US" sz="2800" dirty="0" smtClean="0"/>
              <a:t>managers</a:t>
            </a:r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Primary mission – to facilitate the return of ESF #8 </a:t>
            </a:r>
            <a:r>
              <a:rPr lang="en-US" sz="2800" dirty="0" smtClean="0"/>
              <a:t>patients to </a:t>
            </a:r>
            <a:r>
              <a:rPr lang="en-US" sz="2800" dirty="0" smtClean="0"/>
              <a:t>their home of record</a:t>
            </a:r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Utilize </a:t>
            </a:r>
            <a:r>
              <a:rPr lang="en-US" sz="2800" dirty="0" smtClean="0"/>
              <a:t>JPATS to track patients and update </a:t>
            </a:r>
            <a:r>
              <a:rPr lang="en-US" sz="2800" dirty="0" smtClean="0"/>
              <a:t>status</a:t>
            </a:r>
            <a:endParaRPr lang="en-US" sz="2800" dirty="0" smtClean="0"/>
          </a:p>
          <a:p>
            <a:pPr>
              <a:defRPr/>
            </a:pP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Will </a:t>
            </a:r>
            <a:r>
              <a:rPr lang="en-US" sz="2800" dirty="0" smtClean="0"/>
              <a:t>execute the Re-entry Contract for patient movement</a:t>
            </a: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Questions?</a:t>
            </a:r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MAC T Mission</a:t>
            </a:r>
          </a:p>
        </p:txBody>
      </p:sp>
      <p:sp>
        <p:nvSpPr>
          <p:cNvPr id="2826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Provide critical care augmentation during patient evacuation, primarily to </a:t>
            </a:r>
            <a:r>
              <a:rPr lang="en-US" dirty="0" err="1" smtClean="0"/>
              <a:t>DoD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Transfer care to CCATTs</a:t>
            </a:r>
          </a:p>
          <a:p>
            <a:pPr eaLnBrk="1" hangingPunct="1">
              <a:defRPr/>
            </a:pPr>
            <a:r>
              <a:rPr lang="en-US" dirty="0" smtClean="0"/>
              <a:t>Provide critical care augmentation to medical facilities impacted by a disaster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5371" y="5065486"/>
            <a:ext cx="7286172" cy="1200329"/>
          </a:xfrm>
          <a:prstGeom prst="rect">
            <a:avLst/>
          </a:prstGeom>
          <a:solidFill>
            <a:srgbClr val="FF0000"/>
          </a:solidFill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Primary mission is support for evacuation mission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MAC-T </a:t>
            </a:r>
            <a:r>
              <a:rPr lang="en-US" dirty="0" smtClean="0"/>
              <a:t>Personnel </a:t>
            </a:r>
            <a:r>
              <a:rPr lang="en-US" dirty="0" smtClean="0"/>
              <a:t>Complement (22)</a:t>
            </a:r>
          </a:p>
        </p:txBody>
      </p:sp>
      <p:sp>
        <p:nvSpPr>
          <p:cNvPr id="287746" name="Content Placeholder 2"/>
          <p:cNvSpPr>
            <a:spLocks noGrp="1"/>
          </p:cNvSpPr>
          <p:nvPr>
            <p:ph type="body" idx="1"/>
          </p:nvPr>
        </p:nvSpPr>
        <p:spPr>
          <a:xfrm>
            <a:off x="276225" y="1436688"/>
            <a:ext cx="8639175" cy="4525962"/>
          </a:xfrm>
        </p:spPr>
        <p:txBody>
          <a:bodyPr/>
          <a:lstStyle/>
          <a:p>
            <a:pPr marL="285750" indent="-285750" eaLnBrk="1" hangingPunct="1">
              <a:lnSpc>
                <a:spcPct val="90000"/>
              </a:lnSpc>
              <a:defRPr/>
            </a:pPr>
            <a:r>
              <a:rPr lang="en-US" sz="2800" dirty="0" smtClean="0"/>
              <a:t>Team Chief [1]</a:t>
            </a:r>
          </a:p>
          <a:p>
            <a:pPr marL="285750" indent="-285750" eaLnBrk="1" hangingPunct="1">
              <a:lnSpc>
                <a:spcPct val="90000"/>
              </a:lnSpc>
              <a:defRPr/>
            </a:pPr>
            <a:r>
              <a:rPr lang="en-US" sz="2800" dirty="0" smtClean="0"/>
              <a:t>MAC Team [14]</a:t>
            </a:r>
          </a:p>
          <a:p>
            <a:pPr marL="688975" lvl="1" indent="-282575" eaLnBrk="1" hangingPunct="1">
              <a:lnSpc>
                <a:spcPct val="90000"/>
              </a:lnSpc>
              <a:defRPr/>
            </a:pPr>
            <a:r>
              <a:rPr lang="en-US" sz="2400" dirty="0" smtClean="0"/>
              <a:t>Medical Lead (critical care physician)  [2]</a:t>
            </a:r>
          </a:p>
          <a:p>
            <a:pPr marL="688975" lvl="1" indent="-282575" eaLnBrk="1" hangingPunct="1">
              <a:lnSpc>
                <a:spcPct val="90000"/>
              </a:lnSpc>
              <a:defRPr/>
            </a:pPr>
            <a:r>
              <a:rPr lang="en-US" sz="2400" dirty="0" smtClean="0"/>
              <a:t>Medical Officer (critical care or emergency medicine physicians [2]</a:t>
            </a:r>
          </a:p>
          <a:p>
            <a:pPr marL="688975" lvl="1" indent="-282575" eaLnBrk="1" hangingPunct="1">
              <a:lnSpc>
                <a:spcPct val="90000"/>
              </a:lnSpc>
              <a:defRPr/>
            </a:pPr>
            <a:r>
              <a:rPr lang="en-US" sz="2400" dirty="0" smtClean="0"/>
              <a:t>Nursing Lead (Critical Care RN) [2]</a:t>
            </a:r>
          </a:p>
          <a:p>
            <a:pPr marL="688975" lvl="1" indent="-282575" eaLnBrk="1" hangingPunct="1">
              <a:lnSpc>
                <a:spcPct val="90000"/>
              </a:lnSpc>
              <a:defRPr/>
            </a:pPr>
            <a:r>
              <a:rPr lang="en-US" sz="2400" dirty="0" smtClean="0"/>
              <a:t>Nurse (CCRN / ER / Post-</a:t>
            </a:r>
            <a:r>
              <a:rPr lang="en-US" sz="2400" dirty="0" err="1" smtClean="0"/>
              <a:t>Anesth</a:t>
            </a:r>
            <a:r>
              <a:rPr lang="en-US" sz="2400" dirty="0" smtClean="0"/>
              <a:t> RN) [6]</a:t>
            </a:r>
          </a:p>
          <a:p>
            <a:pPr marL="688975" lvl="1" indent="-282575" eaLnBrk="1" hangingPunct="1">
              <a:lnSpc>
                <a:spcPct val="90000"/>
              </a:lnSpc>
              <a:defRPr/>
            </a:pPr>
            <a:r>
              <a:rPr lang="en-US" sz="2400" dirty="0" smtClean="0"/>
              <a:t>Respiratory Therapist [2]</a:t>
            </a:r>
          </a:p>
          <a:p>
            <a:pPr marL="285750" indent="-285750" eaLnBrk="1" hangingPunct="1">
              <a:lnSpc>
                <a:spcPct val="90000"/>
              </a:lnSpc>
              <a:defRPr/>
            </a:pPr>
            <a:r>
              <a:rPr lang="en-US" sz="2800" dirty="0" smtClean="0"/>
              <a:t>Pharmacist [1]</a:t>
            </a:r>
          </a:p>
          <a:p>
            <a:pPr marL="285750" indent="-285750" eaLnBrk="1" hangingPunct="1">
              <a:lnSpc>
                <a:spcPct val="90000"/>
              </a:lnSpc>
              <a:defRPr/>
            </a:pPr>
            <a:r>
              <a:rPr lang="en-US" sz="2800" dirty="0" smtClean="0"/>
              <a:t>Logistics / </a:t>
            </a:r>
            <a:r>
              <a:rPr lang="en-US" sz="2800" dirty="0" err="1" smtClean="0"/>
              <a:t>Comm</a:t>
            </a:r>
            <a:r>
              <a:rPr lang="en-US" sz="2800" dirty="0" smtClean="0"/>
              <a:t> Specialist [2]</a:t>
            </a:r>
          </a:p>
          <a:p>
            <a:pPr marL="285750" indent="-285750" eaLnBrk="1" hangingPunct="1">
              <a:lnSpc>
                <a:spcPct val="90000"/>
              </a:lnSpc>
              <a:defRPr/>
            </a:pPr>
            <a:r>
              <a:rPr lang="en-US" sz="2800" dirty="0" smtClean="0"/>
              <a:t>Joint Patient Tracking Team [4]</a:t>
            </a:r>
          </a:p>
        </p:txBody>
      </p:sp>
      <p:sp>
        <p:nvSpPr>
          <p:cNvPr id="287748" name="Text Box 4"/>
          <p:cNvSpPr txBox="1">
            <a:spLocks noChangeArrowheads="1"/>
          </p:cNvSpPr>
          <p:nvPr/>
        </p:nvSpPr>
        <p:spPr bwMode="auto">
          <a:xfrm>
            <a:off x="266700" y="6048375"/>
            <a:ext cx="4008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FFCC00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CCATT Team Member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7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1"/>
                </a:solidFill>
              </a:rPr>
              <a:t>Direction and Control</a:t>
            </a:r>
            <a:br>
              <a:rPr lang="en-US" smtClean="0">
                <a:solidFill>
                  <a:schemeClr val="tx1"/>
                </a:solidFill>
              </a:rPr>
            </a:br>
            <a:r>
              <a:rPr lang="en-US" smtClean="0">
                <a:solidFill>
                  <a:schemeClr val="tx1"/>
                </a:solidFill>
              </a:rPr>
              <a:t>at the APOE</a:t>
            </a:r>
          </a:p>
        </p:txBody>
      </p:sp>
      <p:sp>
        <p:nvSpPr>
          <p:cNvPr id="290819" name="Content Placeholder 2"/>
          <p:cNvSpPr>
            <a:spLocks noGrp="1"/>
          </p:cNvSpPr>
          <p:nvPr>
            <p:ph type="body" idx="1"/>
          </p:nvPr>
        </p:nvSpPr>
        <p:spPr>
          <a:xfrm>
            <a:off x="457200" y="1543050"/>
            <a:ext cx="8432800" cy="4802188"/>
          </a:xfrm>
        </p:spPr>
        <p:txBody>
          <a:bodyPr/>
          <a:lstStyle/>
          <a:p>
            <a:pPr marL="285750" indent="-285750" eaLnBrk="1" hangingPunct="1">
              <a:defRPr/>
            </a:pPr>
            <a:r>
              <a:rPr lang="en-US" sz="2800" dirty="0" smtClean="0"/>
              <a:t>DASF Force Module (including MAC T) reports to the </a:t>
            </a:r>
            <a:r>
              <a:rPr lang="en-US" sz="2800" dirty="0" smtClean="0">
                <a:solidFill>
                  <a:srgbClr val="FFFF00"/>
                </a:solidFill>
              </a:rPr>
              <a:t>Director of Patient </a:t>
            </a:r>
            <a:r>
              <a:rPr lang="en-US" sz="2800" dirty="0" smtClean="0">
                <a:solidFill>
                  <a:srgbClr val="FFFF00"/>
                </a:solidFill>
              </a:rPr>
              <a:t>Staging</a:t>
            </a:r>
          </a:p>
          <a:p>
            <a:pPr marL="285750" indent="-285750" eaLnBrk="1" hangingPunct="1">
              <a:defRPr/>
            </a:pPr>
            <a:endParaRPr lang="en-US" sz="2800" dirty="0" smtClean="0">
              <a:solidFill>
                <a:srgbClr val="FFFF00"/>
              </a:solidFill>
            </a:endParaRPr>
          </a:p>
          <a:p>
            <a:pPr marL="285750" indent="-285750" eaLnBrk="1" hangingPunct="1">
              <a:defRPr/>
            </a:pPr>
            <a:r>
              <a:rPr lang="en-US" sz="2800" dirty="0" smtClean="0"/>
              <a:t>Director of Patient Staging has operational control of the MAC T once in place at the </a:t>
            </a:r>
            <a:r>
              <a:rPr lang="en-US" sz="2800" dirty="0" smtClean="0"/>
              <a:t>APOE </a:t>
            </a:r>
            <a:endParaRPr lang="en-US" sz="2800" dirty="0" smtClean="0"/>
          </a:p>
          <a:p>
            <a:pPr marL="685800" lvl="1" eaLnBrk="1" hangingPunct="1">
              <a:defRPr/>
            </a:pPr>
            <a:r>
              <a:rPr lang="en-US" sz="2600" dirty="0" smtClean="0"/>
              <a:t>Reporting requirements to IRCT Patient Movement Branch</a:t>
            </a:r>
          </a:p>
          <a:p>
            <a:pPr marL="285750" indent="-285750" eaLnBrk="1" hangingPunct="1">
              <a:defRPr/>
            </a:pPr>
            <a:endParaRPr lang="en-US" sz="2800" dirty="0" smtClean="0"/>
          </a:p>
          <a:p>
            <a:pPr marL="285750" indent="-285750" eaLnBrk="1" hangingPunct="1">
              <a:defRPr/>
            </a:pPr>
            <a:r>
              <a:rPr lang="en-US" sz="2800" dirty="0" smtClean="0"/>
              <a:t>Incident Response Coordination Team (IRCT) maintains </a:t>
            </a:r>
            <a:r>
              <a:rPr lang="en-US" sz="2800" dirty="0" smtClean="0"/>
              <a:t>administrative </a:t>
            </a:r>
            <a:r>
              <a:rPr lang="en-US" sz="2800" dirty="0" smtClean="0"/>
              <a:t>control</a:t>
            </a: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5791200" y="2751138"/>
            <a:ext cx="1441450" cy="1033462"/>
            <a:chOff x="3648" y="1733"/>
            <a:chExt cx="908" cy="651"/>
          </a:xfrm>
        </p:grpSpPr>
        <p:sp>
          <p:nvSpPr>
            <p:cNvPr id="19491" name="Line 30"/>
            <p:cNvSpPr>
              <a:spLocks noChangeShapeType="1"/>
            </p:cNvSpPr>
            <p:nvPr/>
          </p:nvSpPr>
          <p:spPr bwMode="auto">
            <a:xfrm flipV="1">
              <a:off x="4111" y="2167"/>
              <a:ext cx="0" cy="2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16" name="Rectangle 20"/>
            <p:cNvSpPr>
              <a:spLocks noChangeArrowheads="1"/>
            </p:cNvSpPr>
            <p:nvPr/>
          </p:nvSpPr>
          <p:spPr bwMode="auto">
            <a:xfrm>
              <a:off x="3648" y="1733"/>
              <a:ext cx="908" cy="44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400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618</a:t>
              </a:r>
            </a:p>
            <a:p>
              <a:pPr algn="ctr">
                <a:defRPr/>
              </a:pPr>
              <a:r>
                <a:rPr lang="en-US" sz="1400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Tactical Airlift</a:t>
              </a:r>
            </a:p>
            <a:p>
              <a:pPr algn="ctr">
                <a:defRPr/>
              </a:pPr>
              <a:r>
                <a:rPr lang="en-US" sz="1400" b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Control Center</a:t>
              </a:r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4060825" y="4586288"/>
            <a:ext cx="4821238" cy="1992312"/>
            <a:chOff x="2558" y="3553"/>
            <a:chExt cx="3082" cy="591"/>
          </a:xfrm>
        </p:grpSpPr>
        <p:sp>
          <p:nvSpPr>
            <p:cNvPr id="19489" name="Rectangle 49"/>
            <p:cNvSpPr>
              <a:spLocks noChangeArrowheads="1"/>
            </p:cNvSpPr>
            <p:nvPr/>
          </p:nvSpPr>
          <p:spPr bwMode="auto">
            <a:xfrm>
              <a:off x="2558" y="3553"/>
              <a:ext cx="3082" cy="591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0" name="WordArt 50"/>
            <p:cNvSpPr>
              <a:spLocks noChangeArrowheads="1" noChangeShapeType="1" noTextEdit="1"/>
            </p:cNvSpPr>
            <p:nvPr/>
          </p:nvSpPr>
          <p:spPr bwMode="auto">
            <a:xfrm>
              <a:off x="3739" y="3979"/>
              <a:ext cx="721" cy="145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1414676"/>
                </a:avLst>
              </a:prstTxWarp>
            </a:bodyPr>
            <a:lstStyle/>
            <a:p>
              <a:pPr algn="ctr"/>
              <a:r>
                <a:rPr lang="en-US" sz="24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Black"/>
                </a:rPr>
                <a:t>DASF</a:t>
              </a:r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5795963" y="3713163"/>
            <a:ext cx="1441450" cy="1038225"/>
            <a:chOff x="3651" y="2339"/>
            <a:chExt cx="908" cy="654"/>
          </a:xfrm>
        </p:grpSpPr>
        <p:sp>
          <p:nvSpPr>
            <p:cNvPr id="19487" name="Line 31"/>
            <p:cNvSpPr>
              <a:spLocks noChangeShapeType="1"/>
            </p:cNvSpPr>
            <p:nvPr/>
          </p:nvSpPr>
          <p:spPr bwMode="auto">
            <a:xfrm flipV="1">
              <a:off x="4118" y="2776"/>
              <a:ext cx="0" cy="2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15" name="Rectangle 19"/>
            <p:cNvSpPr>
              <a:spLocks noChangeArrowheads="1"/>
            </p:cNvSpPr>
            <p:nvPr/>
          </p:nvSpPr>
          <p:spPr bwMode="auto">
            <a:xfrm>
              <a:off x="3651" y="2339"/>
              <a:ext cx="908" cy="44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4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AE</a:t>
              </a:r>
            </a:p>
            <a:p>
              <a:pPr algn="ctr">
                <a:defRPr/>
              </a:pPr>
              <a:r>
                <a:rPr lang="en-US" sz="14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Command Sqdn</a:t>
              </a:r>
            </a:p>
          </p:txBody>
        </p:sp>
      </p:grpSp>
      <p:sp>
        <p:nvSpPr>
          <p:cNvPr id="311300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“Organization Chart”</a:t>
            </a:r>
          </a:p>
        </p:txBody>
      </p:sp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4295775" y="5748338"/>
            <a:ext cx="1441450" cy="700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MAC </a:t>
            </a:r>
            <a:r>
              <a:rPr lang="en-US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</a:t>
            </a:r>
            <a:endParaRPr lang="en-US" sz="14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en-US" sz="1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&amp; other</a:t>
            </a:r>
          </a:p>
          <a:p>
            <a:pPr algn="ctr">
              <a:defRPr/>
            </a:pPr>
            <a:r>
              <a:rPr lang="en-US" sz="1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HHS personnel</a:t>
            </a:r>
          </a:p>
        </p:txBody>
      </p:sp>
      <p:sp>
        <p:nvSpPr>
          <p:cNvPr id="311311" name="Line 15"/>
          <p:cNvSpPr>
            <a:spLocks noChangeShapeType="1"/>
          </p:cNvSpPr>
          <p:nvPr/>
        </p:nvSpPr>
        <p:spPr bwMode="auto">
          <a:xfrm>
            <a:off x="2263775" y="2379663"/>
            <a:ext cx="7938" cy="203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1543050" y="1655763"/>
            <a:ext cx="3492500" cy="700087"/>
            <a:chOff x="972" y="1043"/>
            <a:chExt cx="2200" cy="441"/>
          </a:xfrm>
        </p:grpSpPr>
        <p:sp>
          <p:nvSpPr>
            <p:cNvPr id="19485" name="Rectangle 25"/>
            <p:cNvSpPr>
              <a:spLocks noChangeArrowheads="1"/>
            </p:cNvSpPr>
            <p:nvPr/>
          </p:nvSpPr>
          <p:spPr bwMode="auto">
            <a:xfrm>
              <a:off x="972" y="1043"/>
              <a:ext cx="915" cy="44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Arial" pitchFamily="34" charset="0"/>
                </a:rPr>
                <a:t>HQ HHS</a:t>
              </a:r>
            </a:p>
            <a:p>
              <a:pPr algn="ctr"/>
              <a:r>
                <a:rPr lang="en-US" sz="1400" b="1">
                  <a:solidFill>
                    <a:schemeClr val="bg2"/>
                  </a:solidFill>
                  <a:latin typeface="Arial" pitchFamily="34" charset="0"/>
                </a:rPr>
                <a:t>SOC / EMG</a:t>
              </a:r>
            </a:p>
          </p:txBody>
        </p:sp>
        <p:sp>
          <p:nvSpPr>
            <p:cNvPr id="19486" name="Line 28"/>
            <p:cNvSpPr>
              <a:spLocks noChangeShapeType="1"/>
            </p:cNvSpPr>
            <p:nvPr/>
          </p:nvSpPr>
          <p:spPr bwMode="auto">
            <a:xfrm flipH="1">
              <a:off x="1893" y="1264"/>
              <a:ext cx="12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5046663" y="1695450"/>
            <a:ext cx="2911475" cy="1047750"/>
            <a:chOff x="3179" y="1068"/>
            <a:chExt cx="1834" cy="660"/>
          </a:xfrm>
        </p:grpSpPr>
        <p:grpSp>
          <p:nvGrpSpPr>
            <p:cNvPr id="7" name="Group 26"/>
            <p:cNvGrpSpPr>
              <a:grpSpLocks/>
            </p:cNvGrpSpPr>
            <p:nvPr/>
          </p:nvGrpSpPr>
          <p:grpSpPr bwMode="auto">
            <a:xfrm>
              <a:off x="3179" y="1068"/>
              <a:ext cx="1834" cy="442"/>
              <a:chOff x="2611" y="1135"/>
              <a:chExt cx="1834" cy="442"/>
            </a:xfrm>
          </p:grpSpPr>
          <p:sp>
            <p:nvSpPr>
              <p:cNvPr id="311318" name="Rectangle 22"/>
              <p:cNvSpPr>
                <a:spLocks noChangeArrowheads="1"/>
              </p:cNvSpPr>
              <p:nvPr/>
            </p:nvSpPr>
            <p:spPr bwMode="auto">
              <a:xfrm>
                <a:off x="3530" y="1135"/>
                <a:ext cx="915" cy="44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400" b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US Transportation Command</a:t>
                </a:r>
              </a:p>
            </p:txBody>
          </p:sp>
          <p:sp>
            <p:nvSpPr>
              <p:cNvPr id="311319" name="Rectangle 23"/>
              <p:cNvSpPr>
                <a:spLocks noChangeArrowheads="1"/>
              </p:cNvSpPr>
              <p:nvPr/>
            </p:nvSpPr>
            <p:spPr bwMode="auto">
              <a:xfrm>
                <a:off x="2611" y="1136"/>
                <a:ext cx="915" cy="441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400" b="1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Arial" charset="0"/>
                  </a:rPr>
                  <a:t>US Northern  Command</a:t>
                </a:r>
              </a:p>
            </p:txBody>
          </p:sp>
        </p:grpSp>
        <p:sp>
          <p:nvSpPr>
            <p:cNvPr id="19482" name="Line 29"/>
            <p:cNvSpPr>
              <a:spLocks noChangeShapeType="1"/>
            </p:cNvSpPr>
            <p:nvPr/>
          </p:nvSpPr>
          <p:spPr bwMode="auto">
            <a:xfrm flipV="1">
              <a:off x="4099" y="1511"/>
              <a:ext cx="0" cy="2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1538288" y="4416425"/>
            <a:ext cx="2738437" cy="1711325"/>
            <a:chOff x="969" y="2782"/>
            <a:chExt cx="1725" cy="1078"/>
          </a:xfrm>
        </p:grpSpPr>
        <p:sp>
          <p:nvSpPr>
            <p:cNvPr id="19478" name="Rectangle 24"/>
            <p:cNvSpPr>
              <a:spLocks noChangeArrowheads="1"/>
            </p:cNvSpPr>
            <p:nvPr/>
          </p:nvSpPr>
          <p:spPr bwMode="auto">
            <a:xfrm>
              <a:off x="969" y="2782"/>
              <a:ext cx="915" cy="44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1400" b="1">
                  <a:solidFill>
                    <a:schemeClr val="bg2"/>
                  </a:solidFill>
                  <a:latin typeface="Arial" pitchFamily="34" charset="0"/>
                </a:rPr>
                <a:t>IRCT</a:t>
              </a:r>
            </a:p>
          </p:txBody>
        </p:sp>
        <p:sp>
          <p:nvSpPr>
            <p:cNvPr id="19479" name="Line 35"/>
            <p:cNvSpPr>
              <a:spLocks noChangeShapeType="1"/>
            </p:cNvSpPr>
            <p:nvPr/>
          </p:nvSpPr>
          <p:spPr bwMode="auto">
            <a:xfrm flipH="1">
              <a:off x="1437" y="3860"/>
              <a:ext cx="12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0" name="Line 36"/>
            <p:cNvSpPr>
              <a:spLocks noChangeShapeType="1"/>
            </p:cNvSpPr>
            <p:nvPr/>
          </p:nvSpPr>
          <p:spPr bwMode="auto">
            <a:xfrm flipV="1">
              <a:off x="1431" y="3217"/>
              <a:ext cx="0" cy="6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5005388" y="5403850"/>
            <a:ext cx="2949575" cy="354013"/>
            <a:chOff x="3153" y="3404"/>
            <a:chExt cx="1858" cy="223"/>
          </a:xfrm>
        </p:grpSpPr>
        <p:sp>
          <p:nvSpPr>
            <p:cNvPr id="19474" name="Line 32"/>
            <p:cNvSpPr>
              <a:spLocks noChangeShapeType="1"/>
            </p:cNvSpPr>
            <p:nvPr/>
          </p:nvSpPr>
          <p:spPr bwMode="auto">
            <a:xfrm flipH="1" flipV="1">
              <a:off x="3153" y="3514"/>
              <a:ext cx="1" cy="1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Line 33"/>
            <p:cNvSpPr>
              <a:spLocks noChangeShapeType="1"/>
            </p:cNvSpPr>
            <p:nvPr/>
          </p:nvSpPr>
          <p:spPr bwMode="auto">
            <a:xfrm flipH="1" flipV="1">
              <a:off x="5008" y="3517"/>
              <a:ext cx="3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Line 37"/>
            <p:cNvSpPr>
              <a:spLocks noChangeShapeType="1"/>
            </p:cNvSpPr>
            <p:nvPr/>
          </p:nvSpPr>
          <p:spPr bwMode="auto">
            <a:xfrm>
              <a:off x="3153" y="3516"/>
              <a:ext cx="18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Line 38"/>
            <p:cNvSpPr>
              <a:spLocks noChangeShapeType="1"/>
            </p:cNvSpPr>
            <p:nvPr/>
          </p:nvSpPr>
          <p:spPr bwMode="auto">
            <a:xfrm flipV="1">
              <a:off x="4137" y="3404"/>
              <a:ext cx="0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1314" name="Rectangle 18"/>
          <p:cNvSpPr>
            <a:spLocks noChangeArrowheads="1"/>
          </p:cNvSpPr>
          <p:nvPr/>
        </p:nvSpPr>
        <p:spPr bwMode="auto">
          <a:xfrm>
            <a:off x="5799138" y="4702175"/>
            <a:ext cx="1441450" cy="700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Director </a:t>
            </a:r>
            <a:r>
              <a:rPr lang="en-US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</a:t>
            </a:r>
            <a:endParaRPr lang="en-US" sz="14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en-US" sz="1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Patient Staging</a:t>
            </a:r>
            <a:endParaRPr lang="en-US" sz="14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11313" name="Rectangle 17"/>
          <p:cNvSpPr>
            <a:spLocks noChangeArrowheads="1"/>
          </p:cNvSpPr>
          <p:nvPr/>
        </p:nvSpPr>
        <p:spPr bwMode="auto">
          <a:xfrm>
            <a:off x="7235825" y="5749925"/>
            <a:ext cx="1441450" cy="700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MASF</a:t>
            </a:r>
          </a:p>
          <a:p>
            <a:pPr algn="ctr">
              <a:defRPr/>
            </a:pPr>
            <a:r>
              <a:rPr lang="en-US" sz="14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DoD Personnel</a:t>
            </a:r>
          </a:p>
        </p:txBody>
      </p:sp>
      <p:sp>
        <p:nvSpPr>
          <p:cNvPr id="19470" name="Rectangle 24"/>
          <p:cNvSpPr>
            <a:spLocks noChangeArrowheads="1"/>
          </p:cNvSpPr>
          <p:nvPr/>
        </p:nvSpPr>
        <p:spPr bwMode="auto">
          <a:xfrm>
            <a:off x="268288" y="3030538"/>
            <a:ext cx="1452562" cy="70008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400" b="1">
                <a:solidFill>
                  <a:schemeClr val="bg2"/>
                </a:solidFill>
                <a:latin typeface="Arial" pitchFamily="34" charset="0"/>
              </a:rPr>
              <a:t>ESF #8 Lead</a:t>
            </a:r>
          </a:p>
        </p:txBody>
      </p:sp>
      <p:sp>
        <p:nvSpPr>
          <p:cNvPr id="19471" name="Line 28"/>
          <p:cNvSpPr>
            <a:spLocks noChangeShapeType="1"/>
          </p:cNvSpPr>
          <p:nvPr/>
        </p:nvSpPr>
        <p:spPr bwMode="auto">
          <a:xfrm flipH="1" flipV="1">
            <a:off x="2997200" y="4902200"/>
            <a:ext cx="2808288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19472" name="Shape 51"/>
          <p:cNvCxnSpPr>
            <a:cxnSpLocks noChangeShapeType="1"/>
            <a:stCxn id="19478" idx="1"/>
            <a:endCxn id="19470" idx="2"/>
          </p:cNvCxnSpPr>
          <p:nvPr/>
        </p:nvCxnSpPr>
        <p:spPr bwMode="auto">
          <a:xfrm rot="10800000">
            <a:off x="993775" y="3730625"/>
            <a:ext cx="544513" cy="1036638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 type="arrow" w="med" len="med"/>
          </a:ln>
        </p:spPr>
      </p:cxnSp>
      <p:cxnSp>
        <p:nvCxnSpPr>
          <p:cNvPr id="19473" name="Shape 53"/>
          <p:cNvCxnSpPr>
            <a:cxnSpLocks noChangeShapeType="1"/>
            <a:stCxn id="19470" idx="0"/>
            <a:endCxn id="19485" idx="1"/>
          </p:cNvCxnSpPr>
          <p:nvPr/>
        </p:nvCxnSpPr>
        <p:spPr bwMode="auto">
          <a:xfrm rot="5400000" flipH="1" flipV="1">
            <a:off x="756444" y="2243931"/>
            <a:ext cx="1023938" cy="549275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11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1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1" grpId="0" animBg="1"/>
      <p:bldP spid="311311" grpId="0" animBg="1"/>
      <p:bldP spid="311314" grpId="0" animBg="1"/>
      <p:bldP spid="3113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MAC T Equipment</a:t>
            </a:r>
            <a:br>
              <a:rPr lang="en-US" dirty="0" smtClean="0"/>
            </a:br>
            <a:r>
              <a:rPr lang="en-US" dirty="0" smtClean="0"/>
              <a:t>and Supplies</a:t>
            </a:r>
          </a:p>
        </p:txBody>
      </p:sp>
      <p:sp>
        <p:nvSpPr>
          <p:cNvPr id="294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7713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Started with two Critical Care Air Transport Team Equipment sets</a:t>
            </a:r>
          </a:p>
          <a:p>
            <a:pPr lvl="1" eaLnBrk="1" hangingPunct="1">
              <a:defRPr/>
            </a:pPr>
            <a:r>
              <a:rPr lang="en-US" dirty="0" smtClean="0"/>
              <a:t> Added additional drugs, supplies, IVs, and specialty equipment</a:t>
            </a:r>
          </a:p>
          <a:p>
            <a:pPr eaLnBrk="1" hangingPunct="1">
              <a:defRPr/>
            </a:pPr>
            <a:r>
              <a:rPr lang="en-US" dirty="0" smtClean="0"/>
              <a:t>Patient Movement Items (PMI)</a:t>
            </a:r>
          </a:p>
          <a:p>
            <a:pPr lvl="1" eaLnBrk="1" hangingPunct="1">
              <a:defRPr/>
            </a:pPr>
            <a:r>
              <a:rPr lang="en-US" dirty="0" smtClean="0"/>
              <a:t>Ventilators, Suction, </a:t>
            </a:r>
            <a:r>
              <a:rPr lang="en-US" dirty="0" err="1" smtClean="0"/>
              <a:t>Propaks</a:t>
            </a:r>
            <a:r>
              <a:rPr lang="en-US" dirty="0" smtClean="0"/>
              <a:t>, Infusion Pumps, PCA pumps, </a:t>
            </a:r>
          </a:p>
          <a:p>
            <a:pPr eaLnBrk="1" hangingPunct="1">
              <a:defRPr/>
            </a:pPr>
            <a:r>
              <a:rPr lang="en-US" dirty="0" smtClean="0"/>
              <a:t>Vent and oxygen requirements</a:t>
            </a:r>
          </a:p>
          <a:p>
            <a:pPr eaLnBrk="1" hangingPunct="1">
              <a:defRPr/>
            </a:pPr>
            <a:r>
              <a:rPr lang="en-US" dirty="0" smtClean="0"/>
              <a:t>Universal precautions PPE and hearing protection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acher_5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6286"/>
            <a:ext cx="9144000" cy="5491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MAC T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3538" y="1698625"/>
            <a:ext cx="5486400" cy="4602163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All MAC T personnel attend:</a:t>
            </a:r>
          </a:p>
          <a:p>
            <a:pPr lvl="1">
              <a:defRPr/>
            </a:pPr>
            <a:r>
              <a:rPr lang="en-US" sz="2000" dirty="0" smtClean="0"/>
              <a:t>MAC T Basic Course</a:t>
            </a:r>
          </a:p>
          <a:p>
            <a:pPr lvl="1">
              <a:defRPr/>
            </a:pPr>
            <a:r>
              <a:rPr lang="en-US" sz="2000" dirty="0" smtClean="0"/>
              <a:t>MAC T Advanced Course</a:t>
            </a:r>
          </a:p>
          <a:p>
            <a:pPr>
              <a:defRPr/>
            </a:pPr>
            <a:r>
              <a:rPr lang="en-US" sz="2400" dirty="0" smtClean="0"/>
              <a:t>All MAC T Team leads attend Team Lead training</a:t>
            </a:r>
          </a:p>
          <a:p>
            <a:pPr>
              <a:defRPr/>
            </a:pPr>
            <a:r>
              <a:rPr lang="en-US" sz="2400" dirty="0" smtClean="0"/>
              <a:t>Additional opportunities include regional exercises, National Level Exercises and </a:t>
            </a:r>
            <a:r>
              <a:rPr lang="en-US" sz="2400" dirty="0" err="1" smtClean="0"/>
              <a:t>DoD</a:t>
            </a:r>
            <a:r>
              <a:rPr lang="en-US" sz="2400" dirty="0" smtClean="0"/>
              <a:t>/NGB training events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372869" y="3259223"/>
            <a:ext cx="2551113" cy="2590800"/>
            <a:chOff x="6439210" y="4267270"/>
            <a:chExt cx="2551322" cy="2590730"/>
          </a:xfrm>
        </p:grpSpPr>
        <p:pic>
          <p:nvPicPr>
            <p:cNvPr id="22533" name="Picture 4" descr="Businessman_18a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469631" y="4267270"/>
              <a:ext cx="2475586" cy="25907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 rot="1908803">
              <a:off x="8182428" y="5108622"/>
              <a:ext cx="808104" cy="55402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050" b="1" dirty="0">
                  <a:solidFill>
                    <a:schemeClr val="bg2"/>
                  </a:solidFill>
                  <a:latin typeface="Palatino Linotype" pitchFamily="18" charset="0"/>
                </a:rPr>
                <a:t>DASF</a:t>
              </a:r>
            </a:p>
            <a:p>
              <a:pPr algn="ctr">
                <a:defRPr/>
              </a:pPr>
              <a:r>
                <a:rPr lang="en-US" sz="800" b="1" dirty="0">
                  <a:solidFill>
                    <a:schemeClr val="bg2"/>
                  </a:solidFill>
                  <a:latin typeface="Palatino Linotype" pitchFamily="18" charset="0"/>
                </a:rPr>
                <a:t>w/ MAC ST</a:t>
              </a:r>
              <a:endParaRPr lang="en-US" sz="900" b="1" dirty="0">
                <a:solidFill>
                  <a:schemeClr val="bg2"/>
                </a:solidFill>
                <a:latin typeface="Palatino Linotype" pitchFamily="18" charset="0"/>
              </a:endParaRPr>
            </a:p>
            <a:p>
              <a:pPr algn="ctr">
                <a:defRPr/>
              </a:pPr>
              <a:r>
                <a:rPr lang="en-US" sz="1050" b="1" dirty="0">
                  <a:solidFill>
                    <a:schemeClr val="bg2"/>
                  </a:solidFill>
                  <a:latin typeface="Palatino Linotype" pitchFamily="18" charset="0"/>
                </a:rPr>
                <a:t>CONOPS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 rot="20891705">
              <a:off x="6439210" y="5026074"/>
              <a:ext cx="782702" cy="41432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050" b="1" dirty="0">
                  <a:solidFill>
                    <a:schemeClr val="bg2"/>
                  </a:solidFill>
                  <a:latin typeface="Palatino Linotype" pitchFamily="18" charset="0"/>
                </a:rPr>
                <a:t>MAC ST</a:t>
              </a:r>
            </a:p>
            <a:p>
              <a:pPr algn="ctr">
                <a:defRPr/>
              </a:pPr>
              <a:r>
                <a:rPr lang="en-US" sz="1050" b="1" dirty="0">
                  <a:solidFill>
                    <a:schemeClr val="bg2"/>
                  </a:solidFill>
                  <a:latin typeface="Palatino Linotype" pitchFamily="18" charset="0"/>
                </a:rPr>
                <a:t>CONOPS</a:t>
              </a:r>
            </a:p>
          </p:txBody>
        </p:sp>
      </p:grpSp>
      <p:sp>
        <p:nvSpPr>
          <p:cNvPr id="3225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295400" y="239913"/>
            <a:ext cx="6477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MAC T Developments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3488" y="1283839"/>
            <a:ext cx="6257783" cy="470846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MAC Strike Team CONOPS signed in September 2011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Training requirements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Team structure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Find it on the SOC Portal</a:t>
            </a:r>
          </a:p>
          <a:p>
            <a:pPr>
              <a:defRPr/>
            </a:pPr>
            <a:r>
              <a:rPr lang="en-US" sz="2800" dirty="0" smtClean="0"/>
              <a:t>DASF with MAC ST CONOPS (authored by DoD) signed in December 2011</a:t>
            </a:r>
          </a:p>
          <a:p>
            <a:pPr lvl="1">
              <a:defRPr/>
            </a:pPr>
            <a:r>
              <a:rPr lang="en-US" sz="2400" dirty="0" smtClean="0"/>
              <a:t>Describes relationships, roles and responsibilities, and  C2 for both DASF and HHS assets at an APOE</a:t>
            </a:r>
          </a:p>
          <a:p>
            <a:pPr>
              <a:defRPr/>
            </a:pPr>
            <a:r>
              <a:rPr lang="en-US" sz="2800" dirty="0" smtClean="0"/>
              <a:t>Changed name from MAC ST to MAC T to comply with ICS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56443CD3EB93448B97DAA319E35A03" ma:contentTypeVersion="0" ma:contentTypeDescription="Create a new document." ma:contentTypeScope="" ma:versionID="ec794740b449794c43ee65feb52e0c8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BD582C-DC6B-4BFF-81B4-91E8BFC949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FB4BF46-6136-41A4-AAD7-4A24353D05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DA3F545-4EB0-4049-A602-B92F12DB2100}">
  <ds:schemaRefs>
    <ds:schemaRef ds:uri="http://purl.org/dc/terms/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5064</TotalTime>
  <Words>1298</Words>
  <Application>Microsoft Office PowerPoint</Application>
  <PresentationFormat>On-screen Show (4:3)</PresentationFormat>
  <Paragraphs>297</Paragraphs>
  <Slides>23</Slides>
  <Notes>4</Notes>
  <HiddenSlides>5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Abadi MT Condensed Light</vt:lpstr>
      <vt:lpstr>Arial</vt:lpstr>
      <vt:lpstr>Arial Black</vt:lpstr>
      <vt:lpstr>Garamond</vt:lpstr>
      <vt:lpstr>Monotype Sorts</vt:lpstr>
      <vt:lpstr>Palatino Linotype</vt:lpstr>
      <vt:lpstr>Times New Roman</vt:lpstr>
      <vt:lpstr>Wingdings</vt:lpstr>
      <vt:lpstr>Wingdings 2</vt:lpstr>
      <vt:lpstr>Stream</vt:lpstr>
      <vt:lpstr>ESF #8 Patient Movement  Specialty Teams</vt:lpstr>
      <vt:lpstr>Overview</vt:lpstr>
      <vt:lpstr>MAC T Mission</vt:lpstr>
      <vt:lpstr>MAC-T Personnel Complement (22)</vt:lpstr>
      <vt:lpstr>Direction and Control at the APOE</vt:lpstr>
      <vt:lpstr>“Organization Chart”</vt:lpstr>
      <vt:lpstr>MAC T Equipment and Supplies</vt:lpstr>
      <vt:lpstr>MAC T Training</vt:lpstr>
      <vt:lpstr>MAC T Developments</vt:lpstr>
      <vt:lpstr>MAC T Developments, cont.</vt:lpstr>
      <vt:lpstr>PowerPoint Presentation</vt:lpstr>
      <vt:lpstr>SAT Configuration</vt:lpstr>
      <vt:lpstr>SAT Responsibilities</vt:lpstr>
      <vt:lpstr>SAT Primary Functions</vt:lpstr>
      <vt:lpstr>Scope of Service:</vt:lpstr>
      <vt:lpstr>SAT Primary Functions</vt:lpstr>
      <vt:lpstr>SAT Primary Functions</vt:lpstr>
      <vt:lpstr>SAT Primary Functions</vt:lpstr>
      <vt:lpstr>SAT Primary Functions</vt:lpstr>
      <vt:lpstr>Non-patient Support </vt:lpstr>
      <vt:lpstr>In Case of Death</vt:lpstr>
      <vt:lpstr>Summary</vt:lpstr>
      <vt:lpstr>Questions?</vt:lpstr>
    </vt:vector>
  </TitlesOfParts>
  <Company>Dept Health &amp; Human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HHS / ESF 8</dc:subject>
  <dc:creator>Joe Lamana</dc:creator>
  <cp:lastModifiedBy>Hopper, Ken (OS/ASPR/OEM)</cp:lastModifiedBy>
  <cp:revision>204</cp:revision>
  <dcterms:created xsi:type="dcterms:W3CDTF">2003-10-21T13:30:20Z</dcterms:created>
  <dcterms:modified xsi:type="dcterms:W3CDTF">2016-01-12T03:15:29Z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0x0101006E56443CD3EB93448B97DAA319E35A03</vt:lpwstr>
  </property>
</Properties>
</file>