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41"/>
  </p:notesMasterIdLst>
  <p:handoutMasterIdLst>
    <p:handoutMasterId r:id="rId42"/>
  </p:handoutMasterIdLst>
  <p:sldIdLst>
    <p:sldId id="257" r:id="rId3"/>
    <p:sldId id="260" r:id="rId4"/>
    <p:sldId id="293" r:id="rId5"/>
    <p:sldId id="294" r:id="rId6"/>
    <p:sldId id="264"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303" r:id="rId26"/>
    <p:sldId id="304" r:id="rId27"/>
    <p:sldId id="305" r:id="rId28"/>
    <p:sldId id="306" r:id="rId29"/>
    <p:sldId id="307" r:id="rId30"/>
    <p:sldId id="288" r:id="rId31"/>
    <p:sldId id="308" r:id="rId32"/>
    <p:sldId id="309" r:id="rId33"/>
    <p:sldId id="310" r:id="rId34"/>
    <p:sldId id="311" r:id="rId35"/>
    <p:sldId id="300" r:id="rId36"/>
    <p:sldId id="301" r:id="rId37"/>
    <p:sldId id="302" r:id="rId38"/>
    <p:sldId id="312" r:id="rId39"/>
    <p:sldId id="313" r:id="rId4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151"/>
    <a:srgbClr val="0000FF"/>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87" autoAdjust="0"/>
  </p:normalViewPr>
  <p:slideViewPr>
    <p:cSldViewPr>
      <p:cViewPr varScale="1">
        <p:scale>
          <a:sx n="95" d="100"/>
          <a:sy n="95" d="100"/>
        </p:scale>
        <p:origin x="206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017" cy="461963"/>
          </a:xfrm>
          <a:prstGeom prst="rect">
            <a:avLst/>
          </a:prstGeom>
        </p:spPr>
        <p:txBody>
          <a:bodyPr vert="horz" lIns="91129" tIns="45566" rIns="91129" bIns="45566" rtlCol="0"/>
          <a:lstStyle>
            <a:lvl1pPr algn="l">
              <a:defRPr sz="1100"/>
            </a:lvl1pPr>
          </a:lstStyle>
          <a:p>
            <a:endParaRPr lang="en-US"/>
          </a:p>
        </p:txBody>
      </p:sp>
      <p:sp>
        <p:nvSpPr>
          <p:cNvPr id="3" name="Date Placeholder 2"/>
          <p:cNvSpPr>
            <a:spLocks noGrp="1"/>
          </p:cNvSpPr>
          <p:nvPr>
            <p:ph type="dt" sz="quarter" idx="1"/>
          </p:nvPr>
        </p:nvSpPr>
        <p:spPr>
          <a:xfrm>
            <a:off x="3937483" y="0"/>
            <a:ext cx="3011016" cy="461963"/>
          </a:xfrm>
          <a:prstGeom prst="rect">
            <a:avLst/>
          </a:prstGeom>
        </p:spPr>
        <p:txBody>
          <a:bodyPr vert="horz" lIns="91129" tIns="45566" rIns="91129" bIns="45566" rtlCol="0"/>
          <a:lstStyle>
            <a:lvl1pPr algn="r">
              <a:defRPr sz="1100"/>
            </a:lvl1pPr>
          </a:lstStyle>
          <a:p>
            <a:fld id="{62907014-F83C-4129-A8DE-549471B04124}" type="datetimeFigureOut">
              <a:rPr lang="en-US" smtClean="0"/>
              <a:t>2/11/2019</a:t>
            </a:fld>
            <a:endParaRPr lang="en-US"/>
          </a:p>
        </p:txBody>
      </p:sp>
      <p:sp>
        <p:nvSpPr>
          <p:cNvPr id="4" name="Footer Placeholder 3"/>
          <p:cNvSpPr>
            <a:spLocks noGrp="1"/>
          </p:cNvSpPr>
          <p:nvPr>
            <p:ph type="ftr" sz="quarter" idx="2"/>
          </p:nvPr>
        </p:nvSpPr>
        <p:spPr>
          <a:xfrm>
            <a:off x="0" y="8772525"/>
            <a:ext cx="3011017" cy="461963"/>
          </a:xfrm>
          <a:prstGeom prst="rect">
            <a:avLst/>
          </a:prstGeom>
        </p:spPr>
        <p:txBody>
          <a:bodyPr vert="horz" lIns="91129" tIns="45566" rIns="91129" bIns="45566" rtlCol="0" anchor="b"/>
          <a:lstStyle>
            <a:lvl1pPr algn="l">
              <a:defRPr sz="1100"/>
            </a:lvl1pPr>
          </a:lstStyle>
          <a:p>
            <a:endParaRPr lang="en-US"/>
          </a:p>
        </p:txBody>
      </p:sp>
      <p:sp>
        <p:nvSpPr>
          <p:cNvPr id="5" name="Slide Number Placeholder 4"/>
          <p:cNvSpPr>
            <a:spLocks noGrp="1"/>
          </p:cNvSpPr>
          <p:nvPr>
            <p:ph type="sldNum" sz="quarter" idx="3"/>
          </p:nvPr>
        </p:nvSpPr>
        <p:spPr>
          <a:xfrm>
            <a:off x="3937483" y="8772525"/>
            <a:ext cx="3011016" cy="461963"/>
          </a:xfrm>
          <a:prstGeom prst="rect">
            <a:avLst/>
          </a:prstGeom>
        </p:spPr>
        <p:txBody>
          <a:bodyPr vert="horz" lIns="91129" tIns="45566" rIns="91129" bIns="45566" rtlCol="0" anchor="b"/>
          <a:lstStyle>
            <a:lvl1pPr algn="r">
              <a:defRPr sz="1100"/>
            </a:lvl1pPr>
          </a:lstStyle>
          <a:p>
            <a:fld id="{087478B9-A275-48BC-A4E9-55FB084AA7DA}" type="slidenum">
              <a:rPr lang="en-US" smtClean="0"/>
              <a:t>‹#›</a:t>
            </a:fld>
            <a:endParaRPr lang="en-US"/>
          </a:p>
        </p:txBody>
      </p:sp>
    </p:spTree>
    <p:extLst>
      <p:ext uri="{BB962C8B-B14F-4D97-AF65-F5344CB8AC3E}">
        <p14:creationId xmlns:p14="http://schemas.microsoft.com/office/powerpoint/2010/main" val="347032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700" cy="461804"/>
          </a:xfrm>
          <a:prstGeom prst="rect">
            <a:avLst/>
          </a:prstGeom>
        </p:spPr>
        <p:txBody>
          <a:bodyPr vert="horz" lIns="92469" tIns="46234" rIns="92469" bIns="46234" rtlCol="0"/>
          <a:lstStyle>
            <a:lvl1pPr algn="l">
              <a:defRPr sz="1100"/>
            </a:lvl1pPr>
          </a:lstStyle>
          <a:p>
            <a:endParaRPr lang="en-US"/>
          </a:p>
        </p:txBody>
      </p:sp>
      <p:sp>
        <p:nvSpPr>
          <p:cNvPr id="3" name="Date Placeholder 2"/>
          <p:cNvSpPr>
            <a:spLocks noGrp="1"/>
          </p:cNvSpPr>
          <p:nvPr>
            <p:ph type="dt" idx="1"/>
          </p:nvPr>
        </p:nvSpPr>
        <p:spPr>
          <a:xfrm>
            <a:off x="3936769" y="1"/>
            <a:ext cx="3011700" cy="461804"/>
          </a:xfrm>
          <a:prstGeom prst="rect">
            <a:avLst/>
          </a:prstGeom>
        </p:spPr>
        <p:txBody>
          <a:bodyPr vert="horz" lIns="92469" tIns="46234" rIns="92469" bIns="46234" rtlCol="0"/>
          <a:lstStyle>
            <a:lvl1pPr algn="r">
              <a:defRPr sz="1100"/>
            </a:lvl1pPr>
          </a:lstStyle>
          <a:p>
            <a:fld id="{B9E02FE2-02F3-4A7D-B905-54F3B7D8C4B8}" type="datetimeFigureOut">
              <a:rPr lang="en-US" smtClean="0"/>
              <a:t>2/11/2019</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69" tIns="46234" rIns="92469" bIns="4623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69" tIns="46234" rIns="92469" bIns="4623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700" cy="461804"/>
          </a:xfrm>
          <a:prstGeom prst="rect">
            <a:avLst/>
          </a:prstGeom>
        </p:spPr>
        <p:txBody>
          <a:bodyPr vert="horz" lIns="92469" tIns="46234" rIns="92469" bIns="46234" rtlCol="0" anchor="b"/>
          <a:lstStyle>
            <a:lvl1pPr algn="l">
              <a:defRPr sz="1100"/>
            </a:lvl1pPr>
          </a:lstStyle>
          <a:p>
            <a:endParaRPr lang="en-US"/>
          </a:p>
        </p:txBody>
      </p:sp>
      <p:sp>
        <p:nvSpPr>
          <p:cNvPr id="7" name="Slide Number Placeholder 6"/>
          <p:cNvSpPr>
            <a:spLocks noGrp="1"/>
          </p:cNvSpPr>
          <p:nvPr>
            <p:ph type="sldNum" sz="quarter" idx="5"/>
          </p:nvPr>
        </p:nvSpPr>
        <p:spPr>
          <a:xfrm>
            <a:off x="3936769" y="8772668"/>
            <a:ext cx="3011700" cy="461804"/>
          </a:xfrm>
          <a:prstGeom prst="rect">
            <a:avLst/>
          </a:prstGeom>
        </p:spPr>
        <p:txBody>
          <a:bodyPr vert="horz" lIns="92469" tIns="46234" rIns="92469" bIns="46234" rtlCol="0" anchor="b"/>
          <a:lstStyle>
            <a:lvl1pPr algn="r">
              <a:defRPr sz="1100"/>
            </a:lvl1pPr>
          </a:lstStyle>
          <a:p>
            <a:fld id="{82E8E7B7-D42A-427A-AFC7-C907754F6B5A}" type="slidenum">
              <a:rPr lang="en-US" smtClean="0"/>
              <a:t>‹#›</a:t>
            </a:fld>
            <a:endParaRPr lang="en-US"/>
          </a:p>
        </p:txBody>
      </p:sp>
    </p:spTree>
    <p:extLst>
      <p:ext uri="{BB962C8B-B14F-4D97-AF65-F5344CB8AC3E}">
        <p14:creationId xmlns:p14="http://schemas.microsoft.com/office/powerpoint/2010/main" val="287171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5746"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Introduction slide. The program may be taught in a group setting or self-taught.</a:t>
            </a:r>
          </a:p>
          <a:p>
            <a:pPr>
              <a:spcBef>
                <a:spcPct val="0"/>
              </a:spcBef>
            </a:pPr>
            <a:endParaRPr lang="en-US" dirty="0" smtClean="0"/>
          </a:p>
        </p:txBody>
      </p:sp>
      <p:sp>
        <p:nvSpPr>
          <p:cNvPr id="415747"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67FD9DD9-E85B-4DD1-B941-60EA5E003C4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0" name="Notes Placeholder 2"/>
          <p:cNvSpPr>
            <a:spLocks noGrp="1"/>
          </p:cNvSpPr>
          <p:nvPr>
            <p:ph type="body" idx="1"/>
          </p:nvPr>
        </p:nvSpPr>
        <p:spPr/>
        <p:txBody>
          <a:bodyPr/>
          <a:lstStyle/>
          <a:p>
            <a:pPr>
              <a:spcBef>
                <a:spcPct val="0"/>
              </a:spcBef>
            </a:pPr>
            <a:r>
              <a:rPr lang="en-US" dirty="0" smtClean="0"/>
              <a:t>INSTRUCTOR NOTES:</a:t>
            </a:r>
          </a:p>
          <a:p>
            <a:pPr>
              <a:spcBef>
                <a:spcPct val="0"/>
              </a:spcBef>
            </a:pPr>
            <a:r>
              <a:rPr lang="en-US" dirty="0" smtClean="0"/>
              <a:t>Address respirations first. Many triage decisions can be made on this assessment alone. This corresponds to the “A” and “B” of the </a:t>
            </a:r>
            <a:r>
              <a:rPr lang="en-US" i="0" dirty="0" smtClean="0"/>
              <a:t>ABCs</a:t>
            </a:r>
            <a:r>
              <a:rPr lang="en-US" dirty="0" smtClean="0"/>
              <a:t> of patient care.</a:t>
            </a:r>
          </a:p>
        </p:txBody>
      </p:sp>
      <p:sp>
        <p:nvSpPr>
          <p:cNvPr id="467971"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40CCB649-C573-44DE-88E6-90745FEF52C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6307" name="Notes Placeholder 2"/>
          <p:cNvSpPr>
            <a:spLocks noGrp="1"/>
          </p:cNvSpPr>
          <p:nvPr>
            <p:ph type="body" idx="1"/>
          </p:nvPr>
        </p:nvSpPr>
        <p:spPr/>
        <p:txBody>
          <a:bodyPr/>
          <a:lstStyle/>
          <a:p>
            <a:pPr>
              <a:spcBef>
                <a:spcPct val="0"/>
              </a:spcBef>
            </a:pPr>
            <a:r>
              <a:rPr lang="en-US" dirty="0" smtClean="0"/>
              <a:t>INSTRUCTOR NOTES:</a:t>
            </a:r>
          </a:p>
          <a:p>
            <a:pPr>
              <a:spcBef>
                <a:spcPct val="0"/>
              </a:spcBef>
            </a:pPr>
            <a:r>
              <a:rPr lang="en-US" dirty="0" smtClean="0"/>
              <a:t>Address respirations first. Many triage decisions can be made on this assessment alone. This corresponds to the “A” and “B” of the ABCs of patient care.</a:t>
            </a:r>
          </a:p>
        </p:txBody>
      </p:sp>
      <p:sp>
        <p:nvSpPr>
          <p:cNvPr id="1506308" name="Slide Number Placeholder 6"/>
          <p:cNvSpPr txBox="1">
            <a:spLocks noGrp="1"/>
          </p:cNvSpPr>
          <p:nvPr/>
        </p:nvSpPr>
        <p:spPr bwMode="auto">
          <a:xfrm>
            <a:off x="3936175" y="877238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52" tIns="46225" rIns="92452" bIns="46225" anchor="b"/>
          <a:lstStyle>
            <a:lvl1pPr defTabSz="465138">
              <a:spcBef>
                <a:spcPct val="0"/>
              </a:spcBef>
              <a:defRPr>
                <a:solidFill>
                  <a:schemeClr val="tx1"/>
                </a:solidFill>
                <a:latin typeface="Calibri" pitchFamily="34" charset="0"/>
              </a:defRPr>
            </a:lvl1pPr>
            <a:lvl2pPr marL="757238" indent="-292100" defTabSz="465138">
              <a:spcBef>
                <a:spcPct val="0"/>
              </a:spcBef>
              <a:defRPr>
                <a:solidFill>
                  <a:schemeClr val="tx1"/>
                </a:solidFill>
                <a:latin typeface="Calibri" pitchFamily="34" charset="0"/>
              </a:defRPr>
            </a:lvl2pPr>
            <a:lvl3pPr marL="1165225" indent="-233363" defTabSz="465138">
              <a:spcBef>
                <a:spcPct val="0"/>
              </a:spcBef>
              <a:defRPr>
                <a:solidFill>
                  <a:schemeClr val="tx1"/>
                </a:solidFill>
                <a:latin typeface="Calibri" pitchFamily="34" charset="0"/>
              </a:defRPr>
            </a:lvl3pPr>
            <a:lvl4pPr marL="1630363" indent="-233363" defTabSz="465138">
              <a:spcBef>
                <a:spcPct val="0"/>
              </a:spcBef>
              <a:defRPr>
                <a:solidFill>
                  <a:schemeClr val="tx1"/>
                </a:solidFill>
                <a:latin typeface="Calibri" pitchFamily="34" charset="0"/>
              </a:defRPr>
            </a:lvl4pPr>
            <a:lvl5pPr marL="2097088" indent="-233363" defTabSz="465138">
              <a:spcBef>
                <a:spcPct val="0"/>
              </a:spcBef>
              <a:defRPr>
                <a:solidFill>
                  <a:schemeClr val="tx1"/>
                </a:solidFill>
                <a:latin typeface="Calibri" pitchFamily="34" charset="0"/>
              </a:defRPr>
            </a:lvl5pPr>
            <a:lvl6pPr marL="2554288" indent="-233363" defTabSz="465138" fontAlgn="base">
              <a:spcBef>
                <a:spcPct val="0"/>
              </a:spcBef>
              <a:spcAft>
                <a:spcPct val="0"/>
              </a:spcAft>
              <a:defRPr>
                <a:solidFill>
                  <a:schemeClr val="tx1"/>
                </a:solidFill>
                <a:latin typeface="Calibri" pitchFamily="34" charset="0"/>
              </a:defRPr>
            </a:lvl6pPr>
            <a:lvl7pPr marL="3011488" indent="-233363" defTabSz="465138" fontAlgn="base">
              <a:spcBef>
                <a:spcPct val="0"/>
              </a:spcBef>
              <a:spcAft>
                <a:spcPct val="0"/>
              </a:spcAft>
              <a:defRPr>
                <a:solidFill>
                  <a:schemeClr val="tx1"/>
                </a:solidFill>
                <a:latin typeface="Calibri" pitchFamily="34" charset="0"/>
              </a:defRPr>
            </a:lvl7pPr>
            <a:lvl8pPr marL="3468688" indent="-233363" defTabSz="465138" fontAlgn="base">
              <a:spcBef>
                <a:spcPct val="0"/>
              </a:spcBef>
              <a:spcAft>
                <a:spcPct val="0"/>
              </a:spcAft>
              <a:defRPr>
                <a:solidFill>
                  <a:schemeClr val="tx1"/>
                </a:solidFill>
                <a:latin typeface="Calibri" pitchFamily="34" charset="0"/>
              </a:defRPr>
            </a:lvl8pPr>
            <a:lvl9pPr marL="3925888" indent="-233363" defTabSz="465138" fontAlgn="base">
              <a:spcBef>
                <a:spcPct val="0"/>
              </a:spcBef>
              <a:spcAft>
                <a:spcPct val="0"/>
              </a:spcAft>
              <a:defRPr>
                <a:solidFill>
                  <a:schemeClr val="tx1"/>
                </a:solidFill>
                <a:latin typeface="Calibri" pitchFamily="34" charset="0"/>
              </a:defRPr>
            </a:lvl9pPr>
          </a:lstStyle>
          <a:p>
            <a:pPr algn="r" eaLnBrk="1" hangingPunct="1">
              <a:buClrTx/>
              <a:buFontTx/>
              <a:buNone/>
            </a:pPr>
            <a:fld id="{F8E0AD57-5008-4EF9-8D0A-58B50D95BFE0}" type="slidenum">
              <a:rPr lang="en-US" sz="1100"/>
              <a:pPr algn="r" eaLnBrk="1" hangingPunct="1">
                <a:buClrTx/>
                <a:buFontTx/>
                <a:buNone/>
              </a:pPr>
              <a:t>11</a:t>
            </a:fld>
            <a:endParaRPr lang="en-US"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8"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assessment corresponds to the “C” of the ABCs.</a:t>
            </a:r>
          </a:p>
        </p:txBody>
      </p:sp>
      <p:sp>
        <p:nvSpPr>
          <p:cNvPr id="470019"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F446BA73-1923-44BB-878E-053C402A3028}"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6"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Patients that have respirations more than 30/minute and capillary refill greater than 2 seconds, but who can follow commands, are still categorized as IMMEDIATE.</a:t>
            </a:r>
          </a:p>
        </p:txBody>
      </p:sp>
      <p:sp>
        <p:nvSpPr>
          <p:cNvPr id="472067" name="Slide Number Placeholder 3"/>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B52D5E9-7F1E-4890-A170-BFCA5B57A547}"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4"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Only emergent and immediately life-saving interventions should be performed at this stage. All other interventions should be made at the treatment area. </a:t>
            </a:r>
          </a:p>
          <a:p>
            <a:pPr>
              <a:spcBef>
                <a:spcPct val="0"/>
              </a:spcBef>
            </a:pPr>
            <a:endParaRPr lang="en-US" dirty="0" smtClean="0"/>
          </a:p>
          <a:p>
            <a:pPr>
              <a:spcBef>
                <a:spcPct val="0"/>
              </a:spcBef>
            </a:pPr>
            <a:endParaRPr lang="en-US" dirty="0" smtClean="0"/>
          </a:p>
        </p:txBody>
      </p:sp>
      <p:sp>
        <p:nvSpPr>
          <p:cNvPr id="474115" name="Slide Number Placeholder 3"/>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9A04EA44-ACE5-4515-908B-153FBDBB03D8}"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5795" name="Rectangle 3"/>
          <p:cNvSpPr>
            <a:spLocks noGrp="1"/>
          </p:cNvSpPr>
          <p:nvPr>
            <p:ph type="body" idx="1"/>
          </p:nvPr>
        </p:nvSpPr>
        <p:spPr/>
        <p:txBody>
          <a:bodyPr/>
          <a:lstStyle/>
          <a:p>
            <a:r>
              <a:rPr lang="en-US" dirty="0" smtClean="0"/>
              <a:t>This is the combination START/</a:t>
            </a:r>
            <a:r>
              <a:rPr lang="en-US" dirty="0" err="1" smtClean="0"/>
              <a:t>JumpSTART</a:t>
            </a:r>
            <a:r>
              <a:rPr lang="en-US" dirty="0" smtClean="0"/>
              <a:t> algorithm. Separate START and JumpSTART algorithms are located at the end of this slide show, but hidden from the regular slide show.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0"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 first round of patient contact will be performed in triage and category designation made with the colored ribbon.</a:t>
            </a:r>
          </a:p>
          <a:p>
            <a:pPr>
              <a:spcBef>
                <a:spcPct val="0"/>
              </a:spcBef>
            </a:pPr>
            <a:endParaRPr lang="en-US" dirty="0" smtClean="0"/>
          </a:p>
        </p:txBody>
      </p:sp>
      <p:sp>
        <p:nvSpPr>
          <p:cNvPr id="478211"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52E22D49-3732-4733-BBC3-3B9BE135F5FC}"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8" name="Notes Placeholder 2"/>
          <p:cNvSpPr>
            <a:spLocks noGrp="1"/>
          </p:cNvSpPr>
          <p:nvPr>
            <p:ph type="body" idx="1"/>
          </p:nvPr>
        </p:nvSpPr>
        <p:spPr/>
        <p:txBody>
          <a:bodyPr/>
          <a:lstStyle/>
          <a:p>
            <a:pPr>
              <a:spcBef>
                <a:spcPct val="0"/>
              </a:spcBef>
            </a:pPr>
            <a:r>
              <a:rPr lang="en-US" dirty="0" smtClean="0">
                <a:solidFill>
                  <a:schemeClr val="tx1"/>
                </a:solidFill>
              </a:rPr>
              <a:t>INSTRUCTOR NOTES: </a:t>
            </a:r>
          </a:p>
          <a:p>
            <a:pPr>
              <a:spcBef>
                <a:spcPct val="0"/>
              </a:spcBef>
            </a:pPr>
            <a:r>
              <a:rPr lang="en-US" dirty="0" smtClean="0">
                <a:solidFill>
                  <a:schemeClr val="tx1"/>
                </a:solidFill>
              </a:rPr>
              <a:t>The RED category is also referred to as IMMEDIATE and follows START criteria.</a:t>
            </a:r>
          </a:p>
          <a:p>
            <a:pPr>
              <a:buFontTx/>
              <a:buChar char="•"/>
            </a:pPr>
            <a:r>
              <a:rPr lang="en-US" dirty="0" smtClean="0">
                <a:solidFill>
                  <a:schemeClr val="tx1"/>
                </a:solidFill>
              </a:rPr>
              <a:t> Requires medical attention within minutes for survival (up to 60 minutes) </a:t>
            </a:r>
          </a:p>
          <a:p>
            <a:pPr>
              <a:buFontTx/>
              <a:buChar char="•"/>
            </a:pPr>
            <a:r>
              <a:rPr lang="en-US" dirty="0" smtClean="0">
                <a:solidFill>
                  <a:schemeClr val="tx1"/>
                </a:solidFill>
              </a:rPr>
              <a:t> Victim can be helped by immediate intervention and transport</a:t>
            </a:r>
          </a:p>
          <a:p>
            <a:pPr>
              <a:buFontTx/>
              <a:buChar char="•"/>
            </a:pPr>
            <a:r>
              <a:rPr lang="en-US" dirty="0" smtClean="0">
                <a:solidFill>
                  <a:schemeClr val="tx1"/>
                </a:solidFill>
              </a:rPr>
              <a:t> Includes compromises to patient’s Airway, Breathing and Circulation</a:t>
            </a:r>
          </a:p>
          <a:p>
            <a:pPr>
              <a:spcBef>
                <a:spcPct val="0"/>
              </a:spcBef>
            </a:pPr>
            <a:endParaRPr lang="en-US" dirty="0" smtClean="0"/>
          </a:p>
          <a:p>
            <a:pPr>
              <a:spcBef>
                <a:spcPct val="0"/>
              </a:spcBef>
            </a:pPr>
            <a:endParaRPr lang="en-US" dirty="0" smtClean="0"/>
          </a:p>
        </p:txBody>
      </p:sp>
      <p:sp>
        <p:nvSpPr>
          <p:cNvPr id="480259"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C11B76D6-24FF-41AD-8871-0C23D26A9250}"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06" name="Notes Placeholder 2"/>
          <p:cNvSpPr>
            <a:spLocks noGrp="1"/>
          </p:cNvSpPr>
          <p:nvPr>
            <p:ph type="body" idx="1"/>
          </p:nvPr>
        </p:nvSpPr>
        <p:spPr/>
        <p:txBody>
          <a:bodyPr/>
          <a:lstStyle/>
          <a:p>
            <a:pPr>
              <a:spcBef>
                <a:spcPct val="0"/>
              </a:spcBef>
            </a:pPr>
            <a:r>
              <a:rPr lang="en-US" dirty="0" smtClean="0">
                <a:solidFill>
                  <a:schemeClr val="tx1"/>
                </a:solidFill>
              </a:rPr>
              <a:t>INSTRUCTOR NOTES:  </a:t>
            </a:r>
          </a:p>
          <a:p>
            <a:pPr>
              <a:spcBef>
                <a:spcPct val="0"/>
              </a:spcBef>
            </a:pPr>
            <a:r>
              <a:rPr lang="en-US" dirty="0" smtClean="0">
                <a:solidFill>
                  <a:schemeClr val="tx1"/>
                </a:solidFill>
              </a:rPr>
              <a:t>The YELLOW category is also referred to as DELAYED. </a:t>
            </a:r>
          </a:p>
          <a:p>
            <a:r>
              <a:rPr lang="en-US" dirty="0" smtClean="0">
                <a:solidFill>
                  <a:schemeClr val="tx1"/>
                </a:solidFill>
              </a:rPr>
              <a:t>• Victim’s transport can be delayed</a:t>
            </a:r>
          </a:p>
          <a:p>
            <a:pPr>
              <a:buFontTx/>
              <a:buChar char="•"/>
            </a:pPr>
            <a:r>
              <a:rPr lang="en-US" dirty="0" smtClean="0">
                <a:solidFill>
                  <a:schemeClr val="tx1"/>
                </a:solidFill>
              </a:rPr>
              <a:t> Includes serious and potentially life-threatening injuries, but status not expected to deteriorate significantly over several hours</a:t>
            </a:r>
          </a:p>
          <a:p>
            <a:pPr>
              <a:spcBef>
                <a:spcPct val="0"/>
              </a:spcBef>
            </a:pPr>
            <a:endParaRPr lang="en-US" dirty="0" smtClean="0">
              <a:solidFill>
                <a:schemeClr val="tx1"/>
              </a:solidFill>
            </a:endParaRPr>
          </a:p>
        </p:txBody>
      </p:sp>
      <p:sp>
        <p:nvSpPr>
          <p:cNvPr id="482307"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03C9042A-D4DE-4874-95D1-5035AD69740E}"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4354"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 GREEN category is also referred to as MINOR.</a:t>
            </a:r>
          </a:p>
          <a:p>
            <a:r>
              <a:rPr lang="en-US" dirty="0" smtClean="0"/>
              <a:t>Victim with relatively minor injuries</a:t>
            </a:r>
          </a:p>
          <a:p>
            <a:pPr>
              <a:buFontTx/>
              <a:buChar char="•"/>
            </a:pPr>
            <a:r>
              <a:rPr lang="en-US" dirty="0" smtClean="0"/>
              <a:t> Status unlikely to deteriorate over days</a:t>
            </a:r>
          </a:p>
          <a:p>
            <a:pPr>
              <a:buFontTx/>
              <a:buChar char="•"/>
            </a:pPr>
            <a:r>
              <a:rPr lang="en-US" dirty="0" smtClean="0"/>
              <a:t> May be able to assist in own care</a:t>
            </a:r>
          </a:p>
          <a:p>
            <a:pPr>
              <a:buFontTx/>
              <a:buChar char="•"/>
            </a:pPr>
            <a:r>
              <a:rPr lang="en-US" dirty="0" smtClean="0"/>
              <a:t> “Walking Wounded”</a:t>
            </a:r>
          </a:p>
          <a:p>
            <a:pPr>
              <a:spcBef>
                <a:spcPct val="0"/>
              </a:spcBef>
            </a:pPr>
            <a:endParaRPr lang="en-US" dirty="0" smtClean="0"/>
          </a:p>
        </p:txBody>
      </p:sp>
      <p:sp>
        <p:nvSpPr>
          <p:cNvPr id="484355"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2D0796D5-3967-4C40-9696-413604C8FCCA}"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0"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Enabling objectives define the specific knowledge, skills, and/or abilities to be demonstrated, compared, listed, described, etc.</a:t>
            </a:r>
          </a:p>
          <a:p>
            <a:pPr>
              <a:spcBef>
                <a:spcPct val="0"/>
              </a:spcBef>
            </a:pPr>
            <a:endParaRPr lang="en-US" dirty="0" smtClean="0"/>
          </a:p>
          <a:p>
            <a:pPr>
              <a:spcBef>
                <a:spcPct val="0"/>
              </a:spcBef>
            </a:pPr>
            <a:endParaRPr lang="en-US" dirty="0" smtClean="0"/>
          </a:p>
        </p:txBody>
      </p:sp>
      <p:sp>
        <p:nvSpPr>
          <p:cNvPr id="421891"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C5D68E2E-2B05-4DA3-99AB-86D8C4D9084C}"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8450" name="Notes Placeholder 2"/>
          <p:cNvSpPr>
            <a:spLocks noGrp="1"/>
          </p:cNvSpPr>
          <p:nvPr>
            <p:ph type="body" idx="1"/>
          </p:nvPr>
        </p:nvSpPr>
        <p:spPr/>
        <p:txBody>
          <a:bodyPr/>
          <a:lstStyle/>
          <a:p>
            <a:pPr>
              <a:lnSpc>
                <a:spcPct val="90000"/>
              </a:lnSpc>
              <a:spcBef>
                <a:spcPct val="0"/>
              </a:spcBef>
            </a:pPr>
            <a:r>
              <a:rPr lang="en-US" dirty="0" smtClean="0"/>
              <a:t>INSTRUCTOR NOTES:  </a:t>
            </a:r>
          </a:p>
          <a:p>
            <a:pPr>
              <a:lnSpc>
                <a:spcPct val="90000"/>
              </a:lnSpc>
              <a:spcBef>
                <a:spcPct val="0"/>
              </a:spcBef>
            </a:pPr>
            <a:r>
              <a:rPr lang="en-US" dirty="0" smtClean="0"/>
              <a:t>The BLACK category is for DECEASED or patients EXPECTED to die. </a:t>
            </a:r>
          </a:p>
          <a:p>
            <a:pPr>
              <a:lnSpc>
                <a:spcPct val="90000"/>
              </a:lnSpc>
              <a:buFontTx/>
              <a:buChar char="•"/>
            </a:pPr>
            <a:r>
              <a:rPr lang="en-US" dirty="0" smtClean="0"/>
              <a:t> Victim unlikely to survive given severity of injuries, level of available care, or both</a:t>
            </a:r>
          </a:p>
          <a:p>
            <a:pPr>
              <a:lnSpc>
                <a:spcPct val="90000"/>
              </a:lnSpc>
              <a:buFontTx/>
              <a:buChar char="•"/>
            </a:pPr>
            <a:r>
              <a:rPr lang="en-US" dirty="0" smtClean="0"/>
              <a:t> Palliative care and pain relief should be provided</a:t>
            </a:r>
          </a:p>
          <a:p>
            <a:pPr>
              <a:lnSpc>
                <a:spcPct val="90000"/>
              </a:lnSpc>
            </a:pPr>
            <a:endParaRPr lang="en-US" dirty="0" smtClean="0"/>
          </a:p>
          <a:p>
            <a:pPr>
              <a:lnSpc>
                <a:spcPct val="90000"/>
              </a:lnSpc>
              <a:spcBef>
                <a:spcPct val="0"/>
              </a:spcBef>
            </a:pPr>
            <a:endParaRPr lang="en-US" dirty="0" smtClean="0"/>
          </a:p>
        </p:txBody>
      </p:sp>
      <p:sp>
        <p:nvSpPr>
          <p:cNvPr id="488451"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283C4FF7-E5FE-4DF8-BB79-9834BB719A11}"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2546"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 triage tags now have a GREY triage status category. This category is not currently approved for use but is printed on the tag in anticipation of its approval for use in the future. The paper tags have a tear off wrist/ankle tag on the right side (when viewed from the front) that have a bar code for use in patient tracking should the triage tag become separated from the patient.</a:t>
            </a:r>
          </a:p>
          <a:p>
            <a:pPr>
              <a:spcBef>
                <a:spcPct val="0"/>
              </a:spcBef>
            </a:pPr>
            <a:endParaRPr lang="en-US" dirty="0" smtClean="0"/>
          </a:p>
          <a:p>
            <a:pPr>
              <a:spcBef>
                <a:spcPct val="0"/>
              </a:spcBef>
            </a:pPr>
            <a:endParaRPr lang="en-US" dirty="0" smtClean="0"/>
          </a:p>
        </p:txBody>
      </p:sp>
      <p:sp>
        <p:nvSpPr>
          <p:cNvPr id="492547"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2F2B9542-F425-4FBD-B478-D15C64EC0B8E}"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4594"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These are the different sections of the triage tags.</a:t>
            </a:r>
          </a:p>
          <a:p>
            <a:pPr>
              <a:spcBef>
                <a:spcPct val="0"/>
              </a:spcBef>
            </a:pPr>
            <a:endParaRPr lang="en-US" dirty="0" smtClean="0"/>
          </a:p>
          <a:p>
            <a:pPr>
              <a:spcBef>
                <a:spcPct val="0"/>
              </a:spcBef>
            </a:pPr>
            <a:endParaRPr lang="en-US" dirty="0" smtClean="0"/>
          </a:p>
        </p:txBody>
      </p:sp>
      <p:sp>
        <p:nvSpPr>
          <p:cNvPr id="494595"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C0AB0163-934C-4317-9BA7-D55E04A8DFB6}"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information is important not only for patient identification but can also help with family reunification. Frequently, the urgency of the situation prevents obtaining this information “up front.”  It can be entered when time allows.</a:t>
            </a:r>
          </a:p>
          <a:p>
            <a:pPr>
              <a:spcBef>
                <a:spcPct val="0"/>
              </a:spcBef>
            </a:pP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4F11FC3-E251-4B30-B8D8-2472AE057621}"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Tags with a GREY category are in use but the category itself has not been approved for use in the triage of patients.</a:t>
            </a:r>
          </a:p>
        </p:txBody>
      </p:sp>
      <p:sp>
        <p:nvSpPr>
          <p:cNvPr id="496643"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4F11FC3-E251-4B30-B8D8-2472AE057621}"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 Chief Complaint section allows for the categorization of trauma or medical illness along with the opportunity to note the body part or region involved. The Comment section provides the opportunity to include additional or more specific information. For example, the burn category is demarcated by a circle and/or</a:t>
            </a:r>
            <a:r>
              <a:rPr lang="en-US" baseline="0" dirty="0" smtClean="0"/>
              <a:t> </a:t>
            </a:r>
            <a:r>
              <a:rPr lang="en-US" dirty="0" smtClean="0"/>
              <a:t>“X,” but you can describe the burns as first, second, or third degree in the comments section.</a:t>
            </a:r>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4F11FC3-E251-4B30-B8D8-2472AE057621}"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section is filled out by Transportation Group Supervisor or Ambulance Disposition Coordinator or designee.</a:t>
            </a:r>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4F11FC3-E251-4B30-B8D8-2472AE057621}"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 peel off bar codes are to be utilized to track a patient through the triage and transport process.</a:t>
            </a:r>
            <a:r>
              <a:rPr lang="en-US" baseline="0" dirty="0" smtClean="0"/>
              <a:t> They </a:t>
            </a:r>
            <a:r>
              <a:rPr lang="en-US" dirty="0" smtClean="0"/>
              <a:t>can also be used to identify and track patient belongings.</a:t>
            </a:r>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4F11FC3-E251-4B30-B8D8-2472AE057621}"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section has come to be known as the “Ticket” and contains a synopsis of the patient’s personal information, medical status, and transport history. </a:t>
            </a:r>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4F11FC3-E251-4B30-B8D8-2472AE057621}"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0403" name="Notes Placeholder 2"/>
          <p:cNvSpPr>
            <a:spLocks noGrp="1"/>
          </p:cNvSpPr>
          <p:nvPr>
            <p:ph type="body" idx="1"/>
          </p:nvPr>
        </p:nvSpPr>
        <p:spPr/>
        <p:txBody>
          <a:bodyPr/>
          <a:lstStyle/>
          <a:p>
            <a:pPr>
              <a:spcBef>
                <a:spcPct val="0"/>
              </a:spcBef>
            </a:pPr>
            <a:r>
              <a:rPr lang="en-US" dirty="0" smtClean="0"/>
              <a:t>INSTRUCTOR NOTES:</a:t>
            </a:r>
          </a:p>
          <a:p>
            <a:pPr>
              <a:spcBef>
                <a:spcPct val="0"/>
              </a:spcBef>
            </a:pPr>
            <a:r>
              <a:rPr lang="en-US" dirty="0" smtClean="0"/>
              <a:t>This is the new removable wrist band. It can be placed on the patient to assist with</a:t>
            </a:r>
            <a:r>
              <a:rPr lang="en-US" baseline="0" dirty="0" smtClean="0"/>
              <a:t> patient processing.</a:t>
            </a:r>
            <a:r>
              <a:rPr lang="en-US" dirty="0" smtClean="0"/>
              <a:t>.</a:t>
            </a:r>
          </a:p>
          <a:p>
            <a:pPr>
              <a:spcBef>
                <a:spcPct val="0"/>
              </a:spcBef>
            </a:pPr>
            <a:endParaRPr lang="en-US" dirty="0" smtClean="0"/>
          </a:p>
        </p:txBody>
      </p:sp>
      <p:sp>
        <p:nvSpPr>
          <p:cNvPr id="1510404" name="Slide Number Placeholder 6"/>
          <p:cNvSpPr txBox="1">
            <a:spLocks noGrp="1"/>
          </p:cNvSpPr>
          <p:nvPr/>
        </p:nvSpPr>
        <p:spPr bwMode="auto">
          <a:xfrm>
            <a:off x="3936175" y="877238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52" tIns="46225" rIns="92452" bIns="46225" anchor="b"/>
          <a:lstStyle>
            <a:lvl1pPr defTabSz="465138">
              <a:spcBef>
                <a:spcPct val="0"/>
              </a:spcBef>
              <a:defRPr>
                <a:solidFill>
                  <a:schemeClr val="tx1"/>
                </a:solidFill>
                <a:latin typeface="Calibri" pitchFamily="34" charset="0"/>
              </a:defRPr>
            </a:lvl1pPr>
            <a:lvl2pPr marL="757238" indent="-292100" defTabSz="465138">
              <a:spcBef>
                <a:spcPct val="0"/>
              </a:spcBef>
              <a:defRPr>
                <a:solidFill>
                  <a:schemeClr val="tx1"/>
                </a:solidFill>
                <a:latin typeface="Calibri" pitchFamily="34" charset="0"/>
              </a:defRPr>
            </a:lvl2pPr>
            <a:lvl3pPr marL="1165225" indent="-233363" defTabSz="465138">
              <a:spcBef>
                <a:spcPct val="0"/>
              </a:spcBef>
              <a:defRPr>
                <a:solidFill>
                  <a:schemeClr val="tx1"/>
                </a:solidFill>
                <a:latin typeface="Calibri" pitchFamily="34" charset="0"/>
              </a:defRPr>
            </a:lvl3pPr>
            <a:lvl4pPr marL="1630363" indent="-233363" defTabSz="465138">
              <a:spcBef>
                <a:spcPct val="0"/>
              </a:spcBef>
              <a:defRPr>
                <a:solidFill>
                  <a:schemeClr val="tx1"/>
                </a:solidFill>
                <a:latin typeface="Calibri" pitchFamily="34" charset="0"/>
              </a:defRPr>
            </a:lvl4pPr>
            <a:lvl5pPr marL="2097088" indent="-233363" defTabSz="465138">
              <a:spcBef>
                <a:spcPct val="0"/>
              </a:spcBef>
              <a:defRPr>
                <a:solidFill>
                  <a:schemeClr val="tx1"/>
                </a:solidFill>
                <a:latin typeface="Calibri" pitchFamily="34" charset="0"/>
              </a:defRPr>
            </a:lvl5pPr>
            <a:lvl6pPr marL="2554288" indent="-233363" defTabSz="465138" fontAlgn="base">
              <a:spcBef>
                <a:spcPct val="0"/>
              </a:spcBef>
              <a:spcAft>
                <a:spcPct val="0"/>
              </a:spcAft>
              <a:defRPr>
                <a:solidFill>
                  <a:schemeClr val="tx1"/>
                </a:solidFill>
                <a:latin typeface="Calibri" pitchFamily="34" charset="0"/>
              </a:defRPr>
            </a:lvl6pPr>
            <a:lvl7pPr marL="3011488" indent="-233363" defTabSz="465138" fontAlgn="base">
              <a:spcBef>
                <a:spcPct val="0"/>
              </a:spcBef>
              <a:spcAft>
                <a:spcPct val="0"/>
              </a:spcAft>
              <a:defRPr>
                <a:solidFill>
                  <a:schemeClr val="tx1"/>
                </a:solidFill>
                <a:latin typeface="Calibri" pitchFamily="34" charset="0"/>
              </a:defRPr>
            </a:lvl7pPr>
            <a:lvl8pPr marL="3468688" indent="-233363" defTabSz="465138" fontAlgn="base">
              <a:spcBef>
                <a:spcPct val="0"/>
              </a:spcBef>
              <a:spcAft>
                <a:spcPct val="0"/>
              </a:spcAft>
              <a:defRPr>
                <a:solidFill>
                  <a:schemeClr val="tx1"/>
                </a:solidFill>
                <a:latin typeface="Calibri" pitchFamily="34" charset="0"/>
              </a:defRPr>
            </a:lvl8pPr>
            <a:lvl9pPr marL="3925888" indent="-233363" defTabSz="465138" fontAlgn="base">
              <a:spcBef>
                <a:spcPct val="0"/>
              </a:spcBef>
              <a:spcAft>
                <a:spcPct val="0"/>
              </a:spcAft>
              <a:defRPr>
                <a:solidFill>
                  <a:schemeClr val="tx1"/>
                </a:solidFill>
                <a:latin typeface="Calibri" pitchFamily="34" charset="0"/>
              </a:defRPr>
            </a:lvl9pPr>
          </a:lstStyle>
          <a:p>
            <a:pPr algn="r" eaLnBrk="1" hangingPunct="1">
              <a:buClrTx/>
              <a:buFontTx/>
              <a:buNone/>
            </a:pPr>
            <a:fld id="{150CF74B-B2A3-4EC6-96F0-7B9E91DD2E71}" type="slidenum">
              <a:rPr lang="en-US" sz="1100"/>
              <a:pPr algn="r" eaLnBrk="1" hangingPunct="1">
                <a:buClrTx/>
                <a:buFontTx/>
                <a:buNone/>
              </a:pPr>
              <a:t>29</a:t>
            </a:fld>
            <a:endParaRPr lang="en-U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8E7B7-D42A-427A-AFC7-C907754F6B5A}" type="slidenum">
              <a:rPr lang="en-US" smtClean="0"/>
              <a:t>3</a:t>
            </a:fld>
            <a:endParaRPr lang="en-US"/>
          </a:p>
        </p:txBody>
      </p:sp>
    </p:spTree>
    <p:extLst>
      <p:ext uri="{BB962C8B-B14F-4D97-AF65-F5344CB8AC3E}">
        <p14:creationId xmlns:p14="http://schemas.microsoft.com/office/powerpoint/2010/main" val="3644477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section allows the care provider to sequentially document the R(</a:t>
            </a:r>
            <a:r>
              <a:rPr lang="en-US" dirty="0" err="1" smtClean="0"/>
              <a:t>espiration</a:t>
            </a:r>
            <a:r>
              <a:rPr lang="en-US" dirty="0" smtClean="0"/>
              <a:t>), P(</a:t>
            </a:r>
            <a:r>
              <a:rPr lang="en-US" dirty="0" err="1" smtClean="0"/>
              <a:t>ulse</a:t>
            </a:r>
            <a:r>
              <a:rPr lang="en-US" dirty="0" smtClean="0"/>
              <a:t>),</a:t>
            </a:r>
            <a:r>
              <a:rPr lang="en-US" baseline="0" dirty="0" smtClean="0"/>
              <a:t> </a:t>
            </a:r>
            <a:r>
              <a:rPr lang="en-US" dirty="0" smtClean="0"/>
              <a:t>and M(</a:t>
            </a:r>
            <a:r>
              <a:rPr lang="en-US" dirty="0" err="1" smtClean="0"/>
              <a:t>ental</a:t>
            </a:r>
            <a:r>
              <a:rPr lang="en-US" dirty="0" smtClean="0"/>
              <a:t> status) critical to the START (Simple Triage And Rapid Treatment) and </a:t>
            </a:r>
            <a:r>
              <a:rPr lang="en-US" dirty="0" err="1" smtClean="0"/>
              <a:t>JumpSTART</a:t>
            </a:r>
            <a:r>
              <a:rPr lang="en-US" dirty="0" smtClean="0"/>
              <a:t> process described earlier.  </a:t>
            </a:r>
          </a:p>
          <a:p>
            <a:pPr>
              <a:spcBef>
                <a:spcPct val="0"/>
              </a:spcBef>
            </a:pPr>
            <a:endParaRPr lang="en-US" dirty="0" smtClean="0"/>
          </a:p>
          <a:p>
            <a:pPr>
              <a:spcBef>
                <a:spcPct val="0"/>
              </a:spcBef>
            </a:pPr>
            <a:r>
              <a:rPr lang="en-US" dirty="0" smtClean="0"/>
              <a:t>Mental status is indicated by the common AVPU system: </a:t>
            </a:r>
            <a:r>
              <a:rPr lang="en-US" u="sng" dirty="0" smtClean="0"/>
              <a:t>A</a:t>
            </a:r>
            <a:r>
              <a:rPr lang="en-US" dirty="0" smtClean="0"/>
              <a:t>lert, responsive to </a:t>
            </a:r>
            <a:r>
              <a:rPr lang="en-US" u="sng"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V</a:t>
            </a:r>
            <a:r>
              <a:rPr lang="en-US" dirty="0" smtClean="0"/>
              <a:t>erbal stimuli, responsive to </a:t>
            </a:r>
            <a:r>
              <a:rPr lang="en-US" u="sng" dirty="0" smtClean="0"/>
              <a:t>P</a:t>
            </a:r>
            <a:r>
              <a:rPr lang="en-US" dirty="0" smtClean="0"/>
              <a:t>ainful stimuli, or </a:t>
            </a:r>
            <a:r>
              <a:rPr lang="en-US" u="sng" dirty="0" smtClean="0"/>
              <a:t>U</a:t>
            </a:r>
            <a:r>
              <a:rPr lang="en-US" dirty="0" smtClean="0"/>
              <a:t>nresponsive.  </a:t>
            </a:r>
          </a:p>
          <a:p>
            <a:pPr>
              <a:spcBef>
                <a:spcPct val="0"/>
              </a:spcBef>
            </a:pPr>
            <a:endParaRPr lang="en-US" dirty="0" smtClean="0"/>
          </a:p>
          <a:p>
            <a:pPr>
              <a:spcBef>
                <a:spcPct val="0"/>
              </a:spcBef>
            </a:pPr>
            <a:r>
              <a:rPr lang="en-US" dirty="0" smtClean="0"/>
              <a:t>Blood pressure and oxygen saturation, while not part of the START process, provide information that can help in making decisions for medical care. </a:t>
            </a:r>
          </a:p>
          <a:p>
            <a:pPr>
              <a:spcBef>
                <a:spcPct val="0"/>
              </a:spcBef>
            </a:pPr>
            <a:endParaRPr lang="en-US" dirty="0" smtClean="0"/>
          </a:p>
          <a:p>
            <a:pPr>
              <a:spcBef>
                <a:spcPct val="0"/>
              </a:spcBef>
            </a:pPr>
            <a:r>
              <a:rPr lang="en-US" dirty="0" smtClean="0"/>
              <a:t>There are three sections to allow information to be recorded at different times. After all, triage is a dynamic process.</a:t>
            </a:r>
          </a:p>
          <a:p>
            <a:pPr>
              <a:spcBef>
                <a:spcPct val="0"/>
              </a:spcBef>
            </a:pP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4F11FC3-E251-4B30-B8D8-2472AE057621}"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Medical history is usually obtained as time allows.</a:t>
            </a:r>
          </a:p>
          <a:p>
            <a:pPr>
              <a:spcBef>
                <a:spcPct val="0"/>
              </a:spcBef>
            </a:pP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4F11FC3-E251-4B30-B8D8-2472AE057621}"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section allows for the documentation of the treatments provided by multiple providers at different times in the patient’s course of care. Timed delivery of care is especially important for something like tourniquet application.</a:t>
            </a:r>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4F11FC3-E251-4B30-B8D8-2472AE057621}"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defTabSz="906132">
              <a:spcBef>
                <a:spcPct val="0"/>
              </a:spcBef>
            </a:pPr>
            <a:r>
              <a:rPr lang="en-US" dirty="0" smtClean="0"/>
              <a:t>This information is also critical to family reunification efforts.</a:t>
            </a:r>
          </a:p>
          <a:p>
            <a:pPr>
              <a:spcBef>
                <a:spcPct val="0"/>
              </a:spcBef>
            </a:pP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74F11FC3-E251-4B30-B8D8-2472AE057621}"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8E7B7-D42A-427A-AFC7-C907754F6B5A}" type="slidenum">
              <a:rPr lang="en-US" smtClean="0"/>
              <a:t>34</a:t>
            </a:fld>
            <a:endParaRPr lang="en-US"/>
          </a:p>
        </p:txBody>
      </p:sp>
    </p:spTree>
    <p:extLst>
      <p:ext uri="{BB962C8B-B14F-4D97-AF65-F5344CB8AC3E}">
        <p14:creationId xmlns:p14="http://schemas.microsoft.com/office/powerpoint/2010/main" val="2222715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8E7B7-D42A-427A-AFC7-C907754F6B5A}" type="slidenum">
              <a:rPr lang="en-US" smtClean="0"/>
              <a:t>35</a:t>
            </a:fld>
            <a:endParaRPr lang="en-US"/>
          </a:p>
        </p:txBody>
      </p:sp>
    </p:spTree>
    <p:extLst>
      <p:ext uri="{BB962C8B-B14F-4D97-AF65-F5344CB8AC3E}">
        <p14:creationId xmlns:p14="http://schemas.microsoft.com/office/powerpoint/2010/main" val="1548635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8E7B7-D42A-427A-AFC7-C907754F6B5A}" type="slidenum">
              <a:rPr lang="en-US" smtClean="0"/>
              <a:t>36</a:t>
            </a:fld>
            <a:endParaRPr lang="en-US"/>
          </a:p>
        </p:txBody>
      </p:sp>
    </p:spTree>
    <p:extLst>
      <p:ext uri="{BB962C8B-B14F-4D97-AF65-F5344CB8AC3E}">
        <p14:creationId xmlns:p14="http://schemas.microsoft.com/office/powerpoint/2010/main" val="2605832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7843" name="Rectangle 3"/>
          <p:cNvSpPr>
            <a:spLocks noGrp="1"/>
          </p:cNvSpPr>
          <p:nvPr>
            <p:ph type="body" idx="1"/>
          </p:nvPr>
        </p:nvSpPr>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6819" name="Rectangle 3"/>
          <p:cNvSpPr>
            <a:spLocks noGrp="1"/>
          </p:cNvSpPr>
          <p:nvPr>
            <p:ph type="body" idx="1"/>
          </p:nvPr>
        </p:nvSpPr>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8E7B7-D42A-427A-AFC7-C907754F6B5A}" type="slidenum">
              <a:rPr lang="en-US" smtClean="0"/>
              <a:t>4</a:t>
            </a:fld>
            <a:endParaRPr lang="en-US"/>
          </a:p>
        </p:txBody>
      </p:sp>
    </p:spTree>
    <p:extLst>
      <p:ext uri="{BB962C8B-B14F-4D97-AF65-F5344CB8AC3E}">
        <p14:creationId xmlns:p14="http://schemas.microsoft.com/office/powerpoint/2010/main" val="425891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8" name="Notes Placeholder 2"/>
          <p:cNvSpPr>
            <a:spLocks noGrp="1"/>
          </p:cNvSpPr>
          <p:nvPr>
            <p:ph type="body" idx="1"/>
          </p:nvPr>
        </p:nvSpPr>
        <p:spPr/>
        <p:txBody>
          <a:bodyPr/>
          <a:lstStyle/>
          <a:p>
            <a:pPr>
              <a:spcBef>
                <a:spcPct val="0"/>
              </a:spcBef>
            </a:pPr>
            <a:r>
              <a:rPr lang="en-US" dirty="0" smtClean="0"/>
              <a:t>INSTRUCTOR NOTES:</a:t>
            </a:r>
          </a:p>
          <a:p>
            <a:pPr>
              <a:spcBef>
                <a:spcPct val="0"/>
              </a:spcBef>
            </a:pPr>
            <a:r>
              <a:rPr lang="en-US" dirty="0" smtClean="0"/>
              <a:t>This subject matter should be familiar to the student and is provided here as both a brief refresher and to tie together the components of the training program.</a:t>
            </a:r>
          </a:p>
        </p:txBody>
      </p:sp>
      <p:sp>
        <p:nvSpPr>
          <p:cNvPr id="459779" name="Slide Number Placeholder 3"/>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11D9131E-0775-4D06-8AC0-D856A7F4CFA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7730" name="Rectangle 3"/>
          <p:cNvSpPr>
            <a:spLocks noGrp="1" noChangeArrowheads="1"/>
          </p:cNvSpPr>
          <p:nvPr>
            <p:ph type="body" idx="1"/>
          </p:nvPr>
        </p:nvSpPr>
        <p:spPr>
          <a:ln/>
        </p:spPr>
        <p:txBody>
          <a:bodyPr/>
          <a:lstStyle/>
          <a:p>
            <a:pPr>
              <a:spcBef>
                <a:spcPct val="0"/>
              </a:spcBef>
            </a:pPr>
            <a:r>
              <a:rPr lang="en-US" dirty="0" smtClean="0">
                <a:latin typeface="+mn-lt"/>
              </a:rPr>
              <a:t>INSTRUCTOR NOTES:</a:t>
            </a:r>
          </a:p>
          <a:p>
            <a:pPr>
              <a:spcBef>
                <a:spcPct val="0"/>
              </a:spcBef>
            </a:pPr>
            <a:endParaRPr lang="en-US" dirty="0" smtClean="0">
              <a:latin typeface="+mn-lt"/>
            </a:endParaRPr>
          </a:p>
          <a:p>
            <a:pPr>
              <a:spcBef>
                <a:spcPct val="0"/>
              </a:spcBef>
            </a:pPr>
            <a:r>
              <a:rPr lang="en-US" dirty="0" smtClean="0">
                <a:latin typeface="+mn-lt"/>
              </a:rPr>
              <a:t>MOVE QUICKLY!</a:t>
            </a:r>
          </a:p>
          <a:p>
            <a:pPr>
              <a:spcBef>
                <a:spcPct val="0"/>
              </a:spcBef>
            </a:pPr>
            <a:endParaRPr lang="en-US" dirty="0" smtClean="0">
              <a:latin typeface="+mn-lt"/>
            </a:endParaRPr>
          </a:p>
          <a:p>
            <a:pPr>
              <a:spcBef>
                <a:spcPct val="0"/>
              </a:spcBef>
            </a:pPr>
            <a:r>
              <a:rPr lang="en-US" dirty="0" smtClean="0">
                <a:latin typeface="+mn-lt"/>
              </a:rPr>
              <a:t>Use S.T.A.R.T. to determine the priority of the patient:</a:t>
            </a:r>
          </a:p>
          <a:p>
            <a:pPr>
              <a:spcBef>
                <a:spcPct val="0"/>
              </a:spcBef>
            </a:pPr>
            <a:endParaRPr lang="en-US" dirty="0" smtClean="0">
              <a:latin typeface="+mn-lt"/>
            </a:endParaRPr>
          </a:p>
          <a:p>
            <a:pPr>
              <a:spcBef>
                <a:spcPct val="0"/>
              </a:spcBef>
            </a:pPr>
            <a:r>
              <a:rPr lang="en-US" dirty="0" smtClean="0">
                <a:latin typeface="+mn-lt"/>
              </a:rPr>
              <a:t>No more than 15</a:t>
            </a:r>
            <a:r>
              <a:rPr lang="en-US" dirty="0" smtClean="0"/>
              <a:t>–</a:t>
            </a:r>
            <a:r>
              <a:rPr lang="en-US" dirty="0" smtClean="0">
                <a:latin typeface="+mn-lt"/>
              </a:rPr>
              <a:t>60 seconds per patient</a:t>
            </a:r>
          </a:p>
          <a:p>
            <a:pPr>
              <a:spcBef>
                <a:spcPct val="0"/>
              </a:spcBef>
            </a:pPr>
            <a:endParaRPr lang="en-US" dirty="0" smtClean="0">
              <a:latin typeface="+mn-lt"/>
            </a:endParaRPr>
          </a:p>
          <a:p>
            <a:pPr>
              <a:spcBef>
                <a:spcPct val="0"/>
              </a:spcBef>
            </a:pPr>
            <a:r>
              <a:rPr lang="en-US" dirty="0" smtClean="0">
                <a:latin typeface="+mn-lt"/>
              </a:rPr>
              <a:t>Check:   </a:t>
            </a:r>
          </a:p>
          <a:p>
            <a:pPr marL="169900" indent="-169900">
              <a:spcBef>
                <a:spcPct val="0"/>
              </a:spcBef>
              <a:buFont typeface="Arial" pitchFamily="34" charset="0"/>
              <a:buChar char="•"/>
            </a:pPr>
            <a:r>
              <a:rPr lang="en-US" u="sng" dirty="0" smtClean="0">
                <a:latin typeface="+mn-lt"/>
              </a:rPr>
              <a:t>R</a:t>
            </a:r>
            <a:r>
              <a:rPr lang="en-US" dirty="0" smtClean="0">
                <a:latin typeface="+mn-lt"/>
              </a:rPr>
              <a:t>espiration</a:t>
            </a:r>
          </a:p>
          <a:p>
            <a:pPr marL="169900" indent="-169900">
              <a:spcBef>
                <a:spcPct val="0"/>
              </a:spcBef>
              <a:buFont typeface="Arial" pitchFamily="34" charset="0"/>
              <a:buChar char="•"/>
            </a:pPr>
            <a:r>
              <a:rPr lang="en-US" u="sng" dirty="0" smtClean="0">
                <a:latin typeface="+mn-lt"/>
              </a:rPr>
              <a:t>P</a:t>
            </a:r>
            <a:r>
              <a:rPr lang="en-US" dirty="0" smtClean="0">
                <a:latin typeface="+mn-lt"/>
              </a:rPr>
              <a:t>ulse</a:t>
            </a:r>
          </a:p>
          <a:p>
            <a:pPr marL="169900" indent="-169900">
              <a:spcBef>
                <a:spcPct val="0"/>
              </a:spcBef>
              <a:buFont typeface="Arial" pitchFamily="34" charset="0"/>
              <a:buChar char="•"/>
            </a:pPr>
            <a:r>
              <a:rPr lang="en-US" u="sng" dirty="0" smtClean="0">
                <a:latin typeface="+mn-lt"/>
              </a:rPr>
              <a:t>M</a:t>
            </a:r>
            <a:r>
              <a:rPr lang="en-US" dirty="0" smtClean="0">
                <a:latin typeface="+mn-lt"/>
              </a:rPr>
              <a:t>ental Status</a:t>
            </a:r>
          </a:p>
          <a:p>
            <a:pPr>
              <a:spcBef>
                <a:spcPct val="0"/>
              </a:spcBef>
            </a:pPr>
            <a:endParaRPr lang="en-US" dirty="0" smtClean="0">
              <a:latin typeface="+mn-lt"/>
            </a:endParaRPr>
          </a:p>
          <a:p>
            <a:pPr>
              <a:spcBef>
                <a:spcPct val="0"/>
              </a:spcBef>
            </a:pPr>
            <a:r>
              <a:rPr lang="en-US" dirty="0" smtClean="0">
                <a:latin typeface="+mn-lt"/>
              </a:rPr>
              <a:t>Attach ribbon to UPPER ARM, if possible. The next option would be HIGH on a THIGH. The goal is to be consistent so they are easily recognized as the priority flag.</a:t>
            </a:r>
          </a:p>
          <a:p>
            <a:pPr lvl="1">
              <a:spcBef>
                <a:spcPct val="0"/>
              </a:spcBef>
            </a:pPr>
            <a:endParaRPr lang="en-US" dirty="0" smtClean="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6" name="Rectangle 3"/>
          <p:cNvSpPr>
            <a:spLocks noGrp="1" noChangeArrowheads="1"/>
          </p:cNvSpPr>
          <p:nvPr>
            <p:ph type="body" idx="1"/>
          </p:nvPr>
        </p:nvSpPr>
        <p:spPr>
          <a:xfrm>
            <a:off x="926994" y="4387767"/>
            <a:ext cx="5096092" cy="4155919"/>
          </a:xfrm>
        </p:spPr>
        <p:txBody>
          <a:bodyPr/>
          <a:lstStyle/>
          <a:p>
            <a:pPr defTabSz="907401">
              <a:spcBef>
                <a:spcPct val="0"/>
              </a:spcBef>
            </a:pPr>
            <a:r>
              <a:rPr lang="en-US" dirty="0" smtClean="0"/>
              <a:t>INSTRUCTOR NOTES:</a:t>
            </a:r>
          </a:p>
          <a:p>
            <a:pPr defTabSz="907401">
              <a:spcBef>
                <a:spcPct val="0"/>
              </a:spcBef>
            </a:pPr>
            <a:r>
              <a:rPr lang="en-US" dirty="0" smtClean="0"/>
              <a:t>Talk the students through the triage process using these guidelines. Essentially, if a patient can hear you, understand and follow your commands, and has the physical ability to walk on their own, their injuries are non-emergent and can be tended to later. Of course, triage is a dynamic process and these patients should be re-assessed at the treatment area for any deterioration in their condition. The action of moving the MINOR patients from the scene also helps clear space and reduce confusion so the remaining patients can be quickly categorized.</a:t>
            </a:r>
          </a:p>
          <a:p>
            <a:pPr defTabSz="90740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3874" name="Rectangle 3"/>
          <p:cNvSpPr>
            <a:spLocks noGrp="1" noChangeArrowheads="1"/>
          </p:cNvSpPr>
          <p:nvPr>
            <p:ph type="body" idx="1"/>
          </p:nvPr>
        </p:nvSpPr>
        <p:spPr/>
        <p:txBody>
          <a:bodyPr/>
          <a:lstStyle/>
          <a:p>
            <a:pPr>
              <a:spcBef>
                <a:spcPct val="0"/>
              </a:spcBef>
            </a:pPr>
            <a:r>
              <a:rPr lang="en-US" dirty="0" smtClean="0">
                <a:latin typeface="+mn-lt"/>
              </a:rPr>
              <a:t>INSTRUCTOR NOTES:</a:t>
            </a:r>
          </a:p>
          <a:p>
            <a:pPr>
              <a:spcBef>
                <a:spcPct val="0"/>
              </a:spcBef>
            </a:pPr>
            <a:endParaRPr lang="en-US" dirty="0" smtClean="0">
              <a:latin typeface="+mn-lt"/>
            </a:endParaRPr>
          </a:p>
          <a:p>
            <a:pPr>
              <a:spcBef>
                <a:spcPct val="0"/>
              </a:spcBef>
            </a:pPr>
            <a:r>
              <a:rPr lang="en-US" dirty="0" smtClean="0">
                <a:latin typeface="+mn-lt"/>
              </a:rPr>
              <a:t>Basic, quick patient care</a:t>
            </a:r>
          </a:p>
          <a:p>
            <a:pPr>
              <a:spcBef>
                <a:spcPct val="0"/>
              </a:spcBef>
            </a:pPr>
            <a:endParaRPr lang="en-US" dirty="0" smtClean="0">
              <a:latin typeface="Times New Roman" pitchFamily="18" charset="0"/>
            </a:endParaRPr>
          </a:p>
          <a:p>
            <a:pPr>
              <a:spcBef>
                <a:spcPct val="0"/>
              </a:spcBef>
            </a:pPr>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5922" name="Notes Placeholder 2"/>
          <p:cNvSpPr>
            <a:spLocks noGrp="1"/>
          </p:cNvSpPr>
          <p:nvPr>
            <p:ph type="body" idx="1"/>
          </p:nvPr>
        </p:nvSpPr>
        <p:spPr/>
        <p:txBody>
          <a:bodyPr/>
          <a:lstStyle/>
          <a:p>
            <a:pPr>
              <a:spcBef>
                <a:spcPct val="0"/>
              </a:spcBef>
            </a:pPr>
            <a:r>
              <a:rPr lang="en-US" dirty="0" smtClean="0"/>
              <a:t>INSTRUCTOR NOTES:</a:t>
            </a:r>
          </a:p>
          <a:p>
            <a:pPr>
              <a:spcBef>
                <a:spcPct val="0"/>
              </a:spcBef>
            </a:pPr>
            <a:r>
              <a:rPr lang="en-US" dirty="0" smtClean="0"/>
              <a:t>These are the three decision criteria to be used in categorizing those patients who have not already been determined to be “walking wounded.”</a:t>
            </a:r>
          </a:p>
        </p:txBody>
      </p:sp>
      <p:sp>
        <p:nvSpPr>
          <p:cNvPr id="465923" name="Slide Number Placeholder 3"/>
          <p:cNvSpPr>
            <a:spLocks noGrp="1"/>
          </p:cNvSpPr>
          <p:nvPr>
            <p:ph type="sldNum" sz="quarter" idx="5"/>
          </p:nvPr>
        </p:nvSpPr>
        <p:spPr>
          <a:noFill/>
        </p:spPr>
        <p:txBody>
          <a:bodyPr/>
          <a:lstStyle>
            <a:lvl1pPr defTabSz="461578">
              <a:spcBef>
                <a:spcPct val="0"/>
              </a:spcBef>
              <a:defRPr>
                <a:solidFill>
                  <a:schemeClr val="tx1"/>
                </a:solidFill>
                <a:latin typeface="Calibri" pitchFamily="34" charset="0"/>
              </a:defRPr>
            </a:lvl1pPr>
            <a:lvl2pPr marL="751442" indent="-289865" defTabSz="461578">
              <a:spcBef>
                <a:spcPct val="0"/>
              </a:spcBef>
              <a:defRPr>
                <a:solidFill>
                  <a:schemeClr val="tx1"/>
                </a:solidFill>
                <a:latin typeface="Calibri" pitchFamily="34" charset="0"/>
              </a:defRPr>
            </a:lvl2pPr>
            <a:lvl3pPr marL="1156305" indent="-231576" defTabSz="461578">
              <a:spcBef>
                <a:spcPct val="0"/>
              </a:spcBef>
              <a:defRPr>
                <a:solidFill>
                  <a:schemeClr val="tx1"/>
                </a:solidFill>
                <a:latin typeface="Calibri" pitchFamily="34" charset="0"/>
              </a:defRPr>
            </a:lvl3pPr>
            <a:lvl4pPr marL="1617883" indent="-231576" defTabSz="461578">
              <a:spcBef>
                <a:spcPct val="0"/>
              </a:spcBef>
              <a:defRPr>
                <a:solidFill>
                  <a:schemeClr val="tx1"/>
                </a:solidFill>
                <a:latin typeface="Calibri" pitchFamily="34" charset="0"/>
              </a:defRPr>
            </a:lvl4pPr>
            <a:lvl5pPr marL="2081036" indent="-231576" defTabSz="461578">
              <a:spcBef>
                <a:spcPct val="0"/>
              </a:spcBef>
              <a:defRPr>
                <a:solidFill>
                  <a:schemeClr val="tx1"/>
                </a:solidFill>
                <a:latin typeface="Calibri" pitchFamily="34" charset="0"/>
              </a:defRPr>
            </a:lvl5pPr>
            <a:lvl6pPr marL="2534737" indent="-231576" defTabSz="461578" fontAlgn="base">
              <a:spcBef>
                <a:spcPct val="0"/>
              </a:spcBef>
              <a:spcAft>
                <a:spcPct val="0"/>
              </a:spcAft>
              <a:defRPr>
                <a:solidFill>
                  <a:schemeClr val="tx1"/>
                </a:solidFill>
                <a:latin typeface="Calibri" pitchFamily="34" charset="0"/>
              </a:defRPr>
            </a:lvl6pPr>
            <a:lvl7pPr marL="2988438" indent="-231576" defTabSz="461578" fontAlgn="base">
              <a:spcBef>
                <a:spcPct val="0"/>
              </a:spcBef>
              <a:spcAft>
                <a:spcPct val="0"/>
              </a:spcAft>
              <a:defRPr>
                <a:solidFill>
                  <a:schemeClr val="tx1"/>
                </a:solidFill>
                <a:latin typeface="Calibri" pitchFamily="34" charset="0"/>
              </a:defRPr>
            </a:lvl7pPr>
            <a:lvl8pPr marL="3442139" indent="-231576" defTabSz="461578" fontAlgn="base">
              <a:spcBef>
                <a:spcPct val="0"/>
              </a:spcBef>
              <a:spcAft>
                <a:spcPct val="0"/>
              </a:spcAft>
              <a:defRPr>
                <a:solidFill>
                  <a:schemeClr val="tx1"/>
                </a:solidFill>
                <a:latin typeface="Calibri" pitchFamily="34" charset="0"/>
              </a:defRPr>
            </a:lvl8pPr>
            <a:lvl9pPr marL="3895839" indent="-231576" defTabSz="461578" fontAlgn="base">
              <a:spcBef>
                <a:spcPct val="0"/>
              </a:spcBef>
              <a:spcAft>
                <a:spcPct val="0"/>
              </a:spcAft>
              <a:defRPr>
                <a:solidFill>
                  <a:schemeClr val="tx1"/>
                </a:solidFill>
                <a:latin typeface="Calibri" pitchFamily="34" charset="0"/>
              </a:defRPr>
            </a:lvl9pPr>
          </a:lstStyle>
          <a:p>
            <a:fld id="{BB969A89-37C7-4827-BB33-89D58F14A1E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412533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72376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362599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0756" y="495300"/>
            <a:ext cx="83820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733550"/>
            <a:ext cx="8077200" cy="4114800"/>
          </a:xfrm>
          <a:prstGeom prst="rect">
            <a:avLst/>
          </a:prstGeom>
        </p:spPr>
        <p:txBody>
          <a:bodyPr rtlCol="0">
            <a:normAutofit/>
          </a:bodyPr>
          <a:lstStyle/>
          <a:p>
            <a:pPr lvl="0"/>
            <a:endParaRPr lang="en-US" noProof="0" smtClean="0"/>
          </a:p>
        </p:txBody>
      </p:sp>
    </p:spTree>
    <p:extLst>
      <p:ext uri="{BB962C8B-B14F-4D97-AF65-F5344CB8AC3E}">
        <p14:creationId xmlns:p14="http://schemas.microsoft.com/office/powerpoint/2010/main" val="225122492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367725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2515370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362831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3945369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4267901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930066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12387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3873611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3158700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1237353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515629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2/11/2019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357770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243044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137018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356706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119704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15279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336061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2/11/2019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287532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58267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34692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source=images&amp;cd=&amp;cad=rja&amp;docid=MmJ9rUYkCWQBjM&amp;tbnid=cSTiBGQeB3vxRM:&amp;ved=0CAgQjRwwAA&amp;url=http://chemm.nlm.nih.gov/startadult.htm&amp;ei=Kgi6Uf7VGejV0QGpioHYDA&amp;psig=AFQjCNHsE9Dd4uHQ9k1pCT_kIWVcyi5XVw&amp;ust=1371232682451308"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19400"/>
            <a:ext cx="9144000" cy="914400"/>
          </a:xfrm>
          <a:prstGeom prst="rect">
            <a:avLst/>
          </a:prstGeom>
        </p:spPr>
        <p:txBody>
          <a:bodyPr>
            <a:normAutofit fontScale="90000"/>
          </a:bodyPr>
          <a:lstStyle/>
          <a:p>
            <a:pPr algn="ctr" fontAlgn="auto">
              <a:spcAft>
                <a:spcPts val="0"/>
              </a:spcAft>
              <a:defRPr/>
            </a:pPr>
            <a:r>
              <a:rPr lang="en-US" sz="4800" b="1" dirty="0" smtClean="0"/>
              <a:t>Maryland</a:t>
            </a:r>
            <a:r>
              <a:rPr lang="en-US" sz="4800" b="1" dirty="0" smtClean="0">
                <a:effectLst>
                  <a:outerShdw blurRad="38100" dist="38100" dir="2700000" algn="tl">
                    <a:srgbClr val="000000">
                      <a:alpha val="43137"/>
                    </a:srgbClr>
                  </a:outerShdw>
                </a:effectLst>
              </a:rPr>
              <a:t> </a:t>
            </a:r>
            <a:r>
              <a:rPr lang="en-US" sz="4800" b="1" dirty="0" smtClean="0"/>
              <a:t>Triage</a:t>
            </a:r>
            <a:r>
              <a:rPr lang="en-US" sz="4800" b="1" dirty="0" smtClean="0">
                <a:effectLst>
                  <a:outerShdw blurRad="38100" dist="38100" dir="2700000" algn="tl">
                    <a:srgbClr val="000000">
                      <a:alpha val="43137"/>
                    </a:srgbClr>
                  </a:outerShdw>
                </a:effectLst>
              </a:rPr>
              <a:t> </a:t>
            </a:r>
            <a:r>
              <a:rPr lang="en-US" sz="4800" b="1" dirty="0" smtClean="0"/>
              <a:t>System</a:t>
            </a:r>
            <a:br>
              <a:rPr lang="en-US" sz="4800" b="1" dirty="0" smtClean="0"/>
            </a:br>
            <a:r>
              <a:rPr lang="en-US" sz="3600" b="1" dirty="0" smtClean="0"/>
              <a:t>Tag, START, and JumpSTART</a:t>
            </a:r>
            <a:endParaRPr lang="en-US" sz="3600" b="1" dirty="0"/>
          </a:p>
        </p:txBody>
      </p:sp>
      <p:pic>
        <p:nvPicPr>
          <p:cNvPr id="4147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6" y="3626220"/>
            <a:ext cx="3747691" cy="30031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062" y="160571"/>
            <a:ext cx="3591282"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885422" y="160571"/>
            <a:ext cx="1400578" cy="2658829"/>
          </a:xfrm>
          <a:prstGeom prst="rect">
            <a:avLst/>
          </a:prstGeom>
        </p:spPr>
      </p:pic>
      <p:pic>
        <p:nvPicPr>
          <p:cNvPr id="5" name="Picture 4"/>
          <p:cNvPicPr>
            <a:picLocks noChangeAspect="1"/>
          </p:cNvPicPr>
          <p:nvPr/>
        </p:nvPicPr>
        <p:blipFill>
          <a:blip r:embed="rId6"/>
          <a:stretch>
            <a:fillRect/>
          </a:stretch>
        </p:blipFill>
        <p:spPr>
          <a:xfrm>
            <a:off x="6400800" y="4267200"/>
            <a:ext cx="1940204" cy="1785257"/>
          </a:xfrm>
          <a:prstGeom prst="rect">
            <a:avLst/>
          </a:prstGeom>
        </p:spPr>
      </p:pic>
      <p:sp>
        <p:nvSpPr>
          <p:cNvPr id="10" name="Rectangle 9"/>
          <p:cNvSpPr/>
          <p:nvPr/>
        </p:nvSpPr>
        <p:spPr>
          <a:xfrm>
            <a:off x="5695999" y="6169471"/>
            <a:ext cx="5334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41004" y="6155871"/>
            <a:ext cx="5334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09900" y="6164029"/>
            <a:ext cx="5334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70902" y="6164029"/>
            <a:ext cx="5334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53400" y="6498771"/>
            <a:ext cx="1197429" cy="230832"/>
          </a:xfrm>
          <a:prstGeom prst="rect">
            <a:avLst/>
          </a:prstGeom>
          <a:noFill/>
        </p:spPr>
        <p:txBody>
          <a:bodyPr wrap="square" rtlCol="0">
            <a:spAutoFit/>
          </a:bodyPr>
          <a:lstStyle/>
          <a:p>
            <a:r>
              <a:rPr lang="en-US" sz="900" smtClean="0"/>
              <a:t>JAN </a:t>
            </a:r>
            <a:r>
              <a:rPr lang="en-US" sz="900" smtClean="0"/>
              <a:t> 2019</a:t>
            </a:r>
            <a:endParaRPr lang="en-US" sz="900" dirty="0"/>
          </a:p>
        </p:txBody>
      </p:sp>
    </p:spTree>
    <p:extLst>
      <p:ext uri="{BB962C8B-B14F-4D97-AF65-F5344CB8AC3E}">
        <p14:creationId xmlns:p14="http://schemas.microsoft.com/office/powerpoint/2010/main" val="383918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p:cNvSpPr>
          <p:nvPr>
            <p:ph type="title"/>
          </p:nvPr>
        </p:nvSpPr>
        <p:spPr bwMode="auto">
          <a:xfrm>
            <a:off x="2969" y="131618"/>
            <a:ext cx="9144000" cy="1143000"/>
          </a:xfrm>
          <a:extLst/>
        </p:spPr>
        <p:txBody>
          <a:bodyPr wrap="square" numCol="1" anchorCtr="0" compatLnSpc="1">
            <a:prstTxWarp prst="textNoShape">
              <a:avLst/>
            </a:prstTxWarp>
          </a:bodyPr>
          <a:lstStyle/>
          <a:p>
            <a:pPr algn="ctr" eaLnBrk="1" hangingPunct="1"/>
            <a:r>
              <a:rPr lang="en-US" sz="4800" b="1" i="1" dirty="0" smtClean="0">
                <a:solidFill>
                  <a:srgbClr val="CC0000"/>
                </a:solidFill>
              </a:rPr>
              <a:t>START</a:t>
            </a:r>
            <a:r>
              <a:rPr lang="en-US" sz="4800" b="1" i="1" dirty="0" smtClean="0">
                <a:solidFill>
                  <a:schemeClr val="tx1"/>
                </a:solidFill>
              </a:rPr>
              <a:t>/</a:t>
            </a:r>
            <a:r>
              <a:rPr lang="en-US" sz="4800" b="1" i="1" dirty="0" err="1" smtClean="0">
                <a:solidFill>
                  <a:srgbClr val="0000FF"/>
                </a:solidFill>
              </a:rPr>
              <a:t>JumpSTART</a:t>
            </a:r>
            <a:r>
              <a:rPr lang="en-US" sz="4800" b="1" dirty="0" smtClean="0">
                <a:solidFill>
                  <a:srgbClr val="0000FF"/>
                </a:solidFill>
              </a:rPr>
              <a:t>—</a:t>
            </a:r>
            <a:r>
              <a:rPr lang="en-US" sz="6600" b="1" dirty="0" smtClean="0">
                <a:solidFill>
                  <a:srgbClr val="CC0000"/>
                </a:solidFill>
              </a:rPr>
              <a:t>R</a:t>
            </a:r>
            <a:r>
              <a:rPr lang="en-US" sz="4800" b="1" i="1" dirty="0" smtClean="0">
                <a:solidFill>
                  <a:srgbClr val="0000FF"/>
                </a:solidFill>
              </a:rPr>
              <a:t>PM</a:t>
            </a:r>
          </a:p>
        </p:txBody>
      </p:sp>
      <p:sp>
        <p:nvSpPr>
          <p:cNvPr id="466946" name="Text Box 4"/>
          <p:cNvSpPr txBox="1">
            <a:spLocks noChangeArrowheads="1"/>
          </p:cNvSpPr>
          <p:nvPr/>
        </p:nvSpPr>
        <p:spPr bwMode="auto">
          <a:xfrm>
            <a:off x="457200" y="34290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eaLnBrk="1" hangingPunct="1">
              <a:buClrTx/>
              <a:buFontTx/>
              <a:buNone/>
            </a:pPr>
            <a:endParaRPr lang="en-US" sz="1800">
              <a:solidFill>
                <a:srgbClr val="000000"/>
              </a:solidFill>
              <a:latin typeface="Arial" pitchFamily="34" charset="0"/>
            </a:endParaRPr>
          </a:p>
        </p:txBody>
      </p:sp>
      <p:sp>
        <p:nvSpPr>
          <p:cNvPr id="466947" name="Text Box 30"/>
          <p:cNvSpPr txBox="1">
            <a:spLocks noChangeArrowheads="1"/>
          </p:cNvSpPr>
          <p:nvPr/>
        </p:nvSpPr>
        <p:spPr bwMode="auto">
          <a:xfrm>
            <a:off x="0" y="12954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4800" b="1" dirty="0" smtClean="0">
                <a:solidFill>
                  <a:srgbClr val="CC0000"/>
                </a:solidFill>
              </a:rPr>
              <a:t>RESPIRATIONS</a:t>
            </a:r>
          </a:p>
          <a:p>
            <a:pPr algn="ctr" defTabSz="914400" eaLnBrk="1" hangingPunct="1">
              <a:buClrTx/>
              <a:buFontTx/>
              <a:buNone/>
            </a:pPr>
            <a:r>
              <a:rPr lang="en-US" sz="3200" u="sng" dirty="0" smtClean="0">
                <a:solidFill>
                  <a:srgbClr val="000000"/>
                </a:solidFill>
              </a:rPr>
              <a:t>Is </a:t>
            </a:r>
            <a:r>
              <a:rPr lang="en-US" sz="3200" u="sng" dirty="0">
                <a:solidFill>
                  <a:srgbClr val="000000"/>
                </a:solidFill>
              </a:rPr>
              <a:t>the patient breathing?</a:t>
            </a:r>
          </a:p>
        </p:txBody>
      </p:sp>
      <p:sp>
        <p:nvSpPr>
          <p:cNvPr id="466948" name="Text Box 42"/>
          <p:cNvSpPr txBox="1">
            <a:spLocks noChangeArrowheads="1"/>
          </p:cNvSpPr>
          <p:nvPr/>
        </p:nvSpPr>
        <p:spPr bwMode="auto">
          <a:xfrm>
            <a:off x="457200" y="3795713"/>
            <a:ext cx="396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eaLnBrk="1" hangingPunct="1">
              <a:buClrTx/>
              <a:buFontTx/>
              <a:buNone/>
            </a:pPr>
            <a:endParaRPr lang="en-US" sz="1800">
              <a:solidFill>
                <a:srgbClr val="000000"/>
              </a:solidFill>
              <a:latin typeface="Arial" pitchFamily="34" charset="0"/>
            </a:endParaRPr>
          </a:p>
        </p:txBody>
      </p:sp>
      <p:sp>
        <p:nvSpPr>
          <p:cNvPr id="1095723" name="Text Box 43"/>
          <p:cNvSpPr txBox="1">
            <a:spLocks noChangeArrowheads="1"/>
          </p:cNvSpPr>
          <p:nvPr/>
        </p:nvSpPr>
        <p:spPr bwMode="auto">
          <a:xfrm>
            <a:off x="176151" y="2743200"/>
            <a:ext cx="8763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600" b="1" dirty="0" smtClean="0">
                <a:solidFill>
                  <a:srgbClr val="000000"/>
                </a:solidFill>
              </a:rPr>
              <a:t>Yes</a:t>
            </a:r>
            <a:endParaRPr lang="en-US" sz="3600" b="1" dirty="0">
              <a:solidFill>
                <a:srgbClr val="000000"/>
              </a:solidFill>
            </a:endParaRPr>
          </a:p>
          <a:p>
            <a:pPr algn="ctr" defTabSz="914400" eaLnBrk="1" hangingPunct="1">
              <a:buClrTx/>
              <a:buFontTx/>
              <a:buNone/>
            </a:pPr>
            <a:endParaRPr lang="en-US" sz="2400" b="1" u="sng" dirty="0">
              <a:solidFill>
                <a:srgbClr val="000000"/>
              </a:solidFill>
            </a:endParaRPr>
          </a:p>
          <a:p>
            <a:pPr defTabSz="914400" eaLnBrk="1" hangingPunct="1">
              <a:buClrTx/>
            </a:pPr>
            <a:r>
              <a:rPr lang="en-US" sz="2600" dirty="0" smtClean="0">
                <a:solidFill>
                  <a:srgbClr val="000000"/>
                </a:solidFill>
              </a:rPr>
              <a:t>   Adult – respirations &gt; 30 = </a:t>
            </a:r>
            <a:r>
              <a:rPr lang="en-US" sz="2600" b="1" dirty="0" smtClean="0">
                <a:solidFill>
                  <a:srgbClr val="FF0000"/>
                </a:solidFill>
              </a:rPr>
              <a:t>Red/Immediate </a:t>
            </a:r>
            <a:endParaRPr lang="en-US" sz="2600" b="1" u="sng" dirty="0">
              <a:solidFill>
                <a:srgbClr val="FF0000"/>
              </a:solidFill>
            </a:endParaRPr>
          </a:p>
          <a:p>
            <a:pPr defTabSz="914400" eaLnBrk="1" hangingPunct="1">
              <a:buClrTx/>
              <a:buFontTx/>
              <a:buNone/>
            </a:pPr>
            <a:endParaRPr lang="en-US" sz="1200" b="1" u="sng" dirty="0">
              <a:solidFill>
                <a:srgbClr val="CC0000"/>
              </a:solidFill>
            </a:endParaRPr>
          </a:p>
          <a:p>
            <a:pPr defTabSz="914400" eaLnBrk="1" hangingPunct="1">
              <a:buClrTx/>
            </a:pPr>
            <a:r>
              <a:rPr lang="en-US" sz="2600" dirty="0" smtClean="0">
                <a:solidFill>
                  <a:srgbClr val="0000FF"/>
                </a:solidFill>
              </a:rPr>
              <a:t>   Pediatric </a:t>
            </a:r>
            <a:r>
              <a:rPr lang="en-US" sz="2600" dirty="0" smtClean="0">
                <a:solidFill>
                  <a:srgbClr val="000000"/>
                </a:solidFill>
              </a:rPr>
              <a:t>– </a:t>
            </a:r>
            <a:r>
              <a:rPr lang="en-US" sz="2600" dirty="0" smtClean="0">
                <a:solidFill>
                  <a:srgbClr val="0000FF"/>
                </a:solidFill>
              </a:rPr>
              <a:t>respirations &lt; 15 or &gt; 45 = </a:t>
            </a:r>
            <a:r>
              <a:rPr lang="en-US" sz="2600" b="1" dirty="0" smtClean="0">
                <a:solidFill>
                  <a:srgbClr val="FF0000"/>
                </a:solidFill>
              </a:rPr>
              <a:t>Red/Immediate </a:t>
            </a:r>
            <a:endParaRPr lang="en-US" sz="2600" b="1" u="sng" dirty="0">
              <a:solidFill>
                <a:srgbClr val="FF0000"/>
              </a:solidFill>
            </a:endParaRPr>
          </a:p>
          <a:p>
            <a:pPr defTabSz="914400" eaLnBrk="1" hangingPunct="1">
              <a:buClrTx/>
              <a:buFontTx/>
              <a:buNone/>
            </a:pPr>
            <a:endParaRPr lang="en-US" sz="1200" b="1" dirty="0">
              <a:solidFill>
                <a:srgbClr val="FF0000"/>
              </a:solidFill>
            </a:endParaRPr>
          </a:p>
          <a:p>
            <a:pPr defTabSz="914400" eaLnBrk="1" hangingPunct="1">
              <a:buClrTx/>
            </a:pPr>
            <a:r>
              <a:rPr lang="en-US" sz="2600" dirty="0" smtClean="0">
                <a:solidFill>
                  <a:srgbClr val="000000"/>
                </a:solidFill>
              </a:rPr>
              <a:t>   Adult – respirations &lt; 30 = check perfusion </a:t>
            </a:r>
            <a:endParaRPr lang="en-US" sz="2600" b="1" dirty="0">
              <a:solidFill>
                <a:srgbClr val="000000"/>
              </a:solidFill>
            </a:endParaRPr>
          </a:p>
          <a:p>
            <a:pPr defTabSz="914400" eaLnBrk="1" hangingPunct="1">
              <a:buClrTx/>
              <a:buFontTx/>
              <a:buNone/>
            </a:pPr>
            <a:endParaRPr lang="en-US" sz="1200" dirty="0">
              <a:solidFill>
                <a:srgbClr val="000000"/>
              </a:solidFill>
            </a:endParaRPr>
          </a:p>
          <a:p>
            <a:pPr defTabSz="914400" eaLnBrk="1" hangingPunct="1">
              <a:buClrTx/>
            </a:pPr>
            <a:r>
              <a:rPr lang="en-US" sz="2600" dirty="0" smtClean="0">
                <a:solidFill>
                  <a:srgbClr val="0000FF"/>
                </a:solidFill>
              </a:rPr>
              <a:t>   Pediatric – respirations &gt; 15 and &lt; 45 = check perfusion </a:t>
            </a:r>
            <a:r>
              <a:rPr lang="en-US" sz="2600" dirty="0" smtClean="0">
                <a:solidFill>
                  <a:srgbClr val="000000"/>
                </a:solidFill>
              </a:rPr>
              <a:t> </a:t>
            </a:r>
            <a:endParaRPr lang="en-US" sz="2600" b="1" dirty="0">
              <a:solidFill>
                <a:srgbClr val="0000FF"/>
              </a:solidFill>
            </a:endParaRPr>
          </a:p>
        </p:txBody>
      </p:sp>
    </p:spTree>
    <p:extLst>
      <p:ext uri="{BB962C8B-B14F-4D97-AF65-F5344CB8AC3E}">
        <p14:creationId xmlns:p14="http://schemas.microsoft.com/office/powerpoint/2010/main" val="365438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95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95723">
                                            <p:txEl>
                                              <p:pRg st="2" end="2"/>
                                            </p:txEl>
                                          </p:spTgt>
                                        </p:tgtEl>
                                        <p:attrNameLst>
                                          <p:attrName>style.visibility</p:attrName>
                                        </p:attrNameLst>
                                      </p:cBhvr>
                                      <p:to>
                                        <p:strVal val="visible"/>
                                      </p:to>
                                    </p:set>
                                    <p:anim calcmode="lin" valueType="num">
                                      <p:cBhvr additive="base">
                                        <p:cTn id="11" dur="500" fill="hold"/>
                                        <p:tgtEl>
                                          <p:spTgt spid="10957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23">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095723">
                                            <p:txEl>
                                              <p:pRg st="4" end="4"/>
                                            </p:txEl>
                                          </p:spTgt>
                                        </p:tgtEl>
                                        <p:attrNameLst>
                                          <p:attrName>style.visibility</p:attrName>
                                        </p:attrNameLst>
                                      </p:cBhvr>
                                      <p:to>
                                        <p:strVal val="visible"/>
                                      </p:to>
                                    </p:set>
                                    <p:anim calcmode="lin" valueType="num">
                                      <p:cBhvr additive="base">
                                        <p:cTn id="16" dur="500" fill="hold"/>
                                        <p:tgtEl>
                                          <p:spTgt spid="109572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723">
                                            <p:txEl>
                                              <p:pRg st="4" end="4"/>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1095723">
                                            <p:txEl>
                                              <p:pRg st="6" end="6"/>
                                            </p:txEl>
                                          </p:spTgt>
                                        </p:tgtEl>
                                        <p:attrNameLst>
                                          <p:attrName>style.visibility</p:attrName>
                                        </p:attrNameLst>
                                      </p:cBhvr>
                                      <p:to>
                                        <p:strVal val="visible"/>
                                      </p:to>
                                    </p:set>
                                    <p:anim calcmode="lin" valueType="num">
                                      <p:cBhvr additive="base">
                                        <p:cTn id="21" dur="500" fill="hold"/>
                                        <p:tgtEl>
                                          <p:spTgt spid="109572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5723">
                                            <p:txEl>
                                              <p:pRg st="6" end="6"/>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1095723">
                                            <p:txEl>
                                              <p:pRg st="8" end="8"/>
                                            </p:txEl>
                                          </p:spTgt>
                                        </p:tgtEl>
                                        <p:attrNameLst>
                                          <p:attrName>style.visibility</p:attrName>
                                        </p:attrNameLst>
                                      </p:cBhvr>
                                      <p:to>
                                        <p:strVal val="visible"/>
                                      </p:to>
                                    </p:set>
                                    <p:anim calcmode="lin" valueType="num">
                                      <p:cBhvr additive="base">
                                        <p:cTn id="26" dur="500" fill="hold"/>
                                        <p:tgtEl>
                                          <p:spTgt spid="1095723">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57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4" name="Text Box 44"/>
          <p:cNvSpPr txBox="1">
            <a:spLocks noChangeArrowheads="1"/>
          </p:cNvSpPr>
          <p:nvPr/>
        </p:nvSpPr>
        <p:spPr bwMode="auto">
          <a:xfrm>
            <a:off x="327561" y="2208004"/>
            <a:ext cx="4191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200" b="1" dirty="0">
                <a:solidFill>
                  <a:srgbClr val="000000"/>
                </a:solidFill>
              </a:rPr>
              <a:t>No</a:t>
            </a:r>
            <a:endParaRPr lang="en-US" b="1" dirty="0">
              <a:solidFill>
                <a:srgbClr val="000000"/>
              </a:solidFill>
            </a:endParaRPr>
          </a:p>
          <a:p>
            <a:pPr defTabSz="914400" eaLnBrk="1" hangingPunct="1">
              <a:buClrTx/>
            </a:pPr>
            <a:r>
              <a:rPr lang="en-US" sz="2000" dirty="0" smtClean="0">
                <a:solidFill>
                  <a:srgbClr val="000000"/>
                </a:solidFill>
              </a:rPr>
              <a:t>Reposition </a:t>
            </a:r>
            <a:r>
              <a:rPr lang="en-US" sz="2000" dirty="0">
                <a:solidFill>
                  <a:srgbClr val="000000"/>
                </a:solidFill>
              </a:rPr>
              <a:t>the airway…</a:t>
            </a:r>
          </a:p>
          <a:p>
            <a:pPr defTabSz="914400" eaLnBrk="1" hangingPunct="1">
              <a:buClrTx/>
            </a:pPr>
            <a:endParaRPr lang="en-US" sz="1050" dirty="0">
              <a:solidFill>
                <a:srgbClr val="000000"/>
              </a:solidFill>
            </a:endParaRPr>
          </a:p>
          <a:p>
            <a:pPr defTabSz="914400" eaLnBrk="1" hangingPunct="1">
              <a:buClrTx/>
            </a:pPr>
            <a:r>
              <a:rPr lang="en-US" sz="2000" dirty="0" smtClean="0">
                <a:solidFill>
                  <a:srgbClr val="000000"/>
                </a:solidFill>
              </a:rPr>
              <a:t>Respirations begin =  </a:t>
            </a:r>
            <a:r>
              <a:rPr lang="en-US" sz="2000" b="1" u="sng" dirty="0" smtClean="0">
                <a:solidFill>
                  <a:srgbClr val="CC0000"/>
                </a:solidFill>
              </a:rPr>
              <a:t>IMMEDIATE/RED</a:t>
            </a:r>
            <a:endParaRPr lang="en-US" sz="2000" b="1" u="sng" dirty="0">
              <a:solidFill>
                <a:srgbClr val="CC0000"/>
              </a:solidFill>
            </a:endParaRPr>
          </a:p>
          <a:p>
            <a:pPr defTabSz="914400" eaLnBrk="1" hangingPunct="1">
              <a:buClrTx/>
              <a:buFontTx/>
              <a:buNone/>
            </a:pPr>
            <a:endParaRPr lang="en-US" sz="1050" b="1" u="sng" dirty="0">
              <a:solidFill>
                <a:srgbClr val="CC0000"/>
              </a:solidFill>
            </a:endParaRPr>
          </a:p>
          <a:p>
            <a:pPr defTabSz="914400" eaLnBrk="1" hangingPunct="1">
              <a:buClrTx/>
            </a:pPr>
            <a:r>
              <a:rPr lang="en-US" sz="2000" dirty="0" smtClean="0"/>
              <a:t>If </a:t>
            </a:r>
            <a:r>
              <a:rPr lang="en-US" sz="2000" dirty="0"/>
              <a:t>patient is</a:t>
            </a:r>
            <a:r>
              <a:rPr lang="en-US" sz="2000" b="1" dirty="0"/>
              <a:t> </a:t>
            </a:r>
            <a:r>
              <a:rPr lang="en-US" sz="2000" b="1" u="sng" dirty="0" smtClean="0"/>
              <a:t>APNEIC </a:t>
            </a:r>
            <a:endParaRPr lang="en-US" sz="2000" b="1" u="sng" dirty="0"/>
          </a:p>
          <a:p>
            <a:pPr defTabSz="914400" eaLnBrk="1" hangingPunct="1">
              <a:buClrTx/>
              <a:buFontTx/>
              <a:buNone/>
            </a:pPr>
            <a:endParaRPr lang="en-US" sz="1050" b="1" u="sng" dirty="0"/>
          </a:p>
          <a:p>
            <a:pPr lvl="1">
              <a:buFont typeface="Wingdings" pitchFamily="2" charset="2"/>
              <a:buChar char="§"/>
            </a:pPr>
            <a:r>
              <a:rPr lang="en-US" sz="2000" dirty="0" smtClean="0">
                <a:solidFill>
                  <a:srgbClr val="000000"/>
                </a:solidFill>
              </a:rPr>
              <a:t>Adult </a:t>
            </a:r>
            <a:r>
              <a:rPr lang="en-US" sz="2000" dirty="0" smtClean="0"/>
              <a:t>–</a:t>
            </a:r>
            <a:r>
              <a:rPr lang="en-US" sz="2000" dirty="0" smtClean="0">
                <a:solidFill>
                  <a:srgbClr val="000000"/>
                </a:solidFill>
              </a:rPr>
              <a:t> deceased = BLACK</a:t>
            </a:r>
          </a:p>
          <a:p>
            <a:pPr marL="457200" lvl="1" indent="0" defTabSz="914400" eaLnBrk="1" hangingPunct="1">
              <a:buClrTx/>
            </a:pPr>
            <a:endParaRPr lang="en-US" sz="1050" b="1" dirty="0">
              <a:solidFill>
                <a:srgbClr val="000000"/>
              </a:solidFill>
            </a:endParaRPr>
          </a:p>
          <a:p>
            <a:pPr lvl="1" defTabSz="914400" eaLnBrk="1" hangingPunct="1">
              <a:buClrTx/>
              <a:buFont typeface="Wingdings" pitchFamily="2" charset="2"/>
              <a:buChar char="§"/>
            </a:pPr>
            <a:r>
              <a:rPr lang="en-US" sz="2000" dirty="0" smtClean="0">
                <a:solidFill>
                  <a:srgbClr val="0000FF"/>
                </a:solidFill>
              </a:rPr>
              <a:t>Pediatric</a:t>
            </a:r>
            <a:r>
              <a:rPr lang="en-US" sz="2000" dirty="0" smtClean="0">
                <a:solidFill>
                  <a:srgbClr val="000000"/>
                </a:solidFill>
              </a:rPr>
              <a:t>: </a:t>
            </a:r>
            <a:r>
              <a:rPr lang="en-US" sz="2000" dirty="0" smtClean="0">
                <a:solidFill>
                  <a:srgbClr val="0000FF"/>
                </a:solidFill>
              </a:rPr>
              <a:t>Pulse Present – give 5 rescue breaths</a:t>
            </a:r>
          </a:p>
          <a:p>
            <a:pPr lvl="2">
              <a:buFont typeface="Wingdings" pitchFamily="2" charset="2"/>
              <a:buChar char="§"/>
            </a:pPr>
            <a:r>
              <a:rPr lang="en-US" sz="2000" dirty="0" smtClean="0">
                <a:solidFill>
                  <a:srgbClr val="0000FF"/>
                </a:solidFill>
              </a:rPr>
              <a:t>respirations begin =</a:t>
            </a:r>
            <a:r>
              <a:rPr lang="en-US" sz="2000" dirty="0" smtClean="0">
                <a:solidFill>
                  <a:srgbClr val="000000"/>
                </a:solidFill>
              </a:rPr>
              <a:t> </a:t>
            </a:r>
            <a:r>
              <a:rPr lang="en-US" sz="2000" b="1" u="sng" dirty="0" smtClean="0">
                <a:solidFill>
                  <a:srgbClr val="CC0000"/>
                </a:solidFill>
              </a:rPr>
              <a:t>IMMEDIATE/RED</a:t>
            </a:r>
          </a:p>
          <a:p>
            <a:pPr lvl="2">
              <a:buFont typeface="Wingdings" pitchFamily="2" charset="2"/>
              <a:buChar char="§"/>
            </a:pPr>
            <a:r>
              <a:rPr lang="en-US" sz="2000" dirty="0" smtClean="0">
                <a:solidFill>
                  <a:srgbClr val="0000FF"/>
                </a:solidFill>
              </a:rPr>
              <a:t>absent respirations – deceased =</a:t>
            </a:r>
            <a:r>
              <a:rPr lang="en-US" sz="2000" dirty="0" smtClean="0"/>
              <a:t> BLACK</a:t>
            </a:r>
            <a:endParaRPr lang="en-US" sz="2600" b="1" u="sng" dirty="0">
              <a:solidFill>
                <a:srgbClr val="CC0000"/>
              </a:solidFill>
            </a:endParaRPr>
          </a:p>
        </p:txBody>
      </p:sp>
      <p:sp>
        <p:nvSpPr>
          <p:cNvPr id="1095682" name="Rectangle 2"/>
          <p:cNvSpPr>
            <a:spLocks noGrp="1"/>
          </p:cNvSpPr>
          <p:nvPr>
            <p:ph type="title" idx="4294967295"/>
          </p:nvPr>
        </p:nvSpPr>
        <p:spPr bwMode="auto">
          <a:xfrm>
            <a:off x="0" y="76200"/>
            <a:ext cx="9067800" cy="838200"/>
          </a:xfrm>
          <a:prstGeom prst="rect">
            <a:avLst/>
          </a:prstGeom>
          <a:extLst/>
        </p:spPr>
        <p:txBody>
          <a:bodyPr wrap="square" numCol="1" anchorCtr="0" compatLnSpc="1">
            <a:prstTxWarp prst="textNoShape">
              <a:avLst/>
            </a:prstTxWarp>
            <a:normAutofit fontScale="90000"/>
          </a:bodyPr>
          <a:lstStyle/>
          <a:p>
            <a:r>
              <a:rPr lang="en-US" sz="4800" b="1" i="1" dirty="0" smtClean="0">
                <a:solidFill>
                  <a:srgbClr val="CC0000"/>
                </a:solidFill>
              </a:rPr>
              <a:t>START</a:t>
            </a:r>
            <a:r>
              <a:rPr lang="en-US" sz="4800" b="1" i="1" dirty="0" smtClean="0">
                <a:solidFill>
                  <a:schemeClr val="tx1"/>
                </a:solidFill>
              </a:rPr>
              <a:t>/</a:t>
            </a:r>
            <a:r>
              <a:rPr lang="en-US" sz="4800" b="1" i="1" dirty="0" err="1" smtClean="0">
                <a:solidFill>
                  <a:srgbClr val="0000FF"/>
                </a:solidFill>
              </a:rPr>
              <a:t>JumpSTART</a:t>
            </a:r>
            <a:r>
              <a:rPr lang="en-US" sz="6000" b="1" dirty="0" smtClean="0">
                <a:solidFill>
                  <a:srgbClr val="0000FF"/>
                </a:solidFill>
              </a:rPr>
              <a:t>—</a:t>
            </a:r>
            <a:r>
              <a:rPr lang="en-US" sz="6000" b="1" dirty="0" smtClean="0">
                <a:solidFill>
                  <a:srgbClr val="CC0000"/>
                </a:solidFill>
              </a:rPr>
              <a:t>R</a:t>
            </a:r>
            <a:r>
              <a:rPr lang="en-US" sz="4800" b="1" i="1" dirty="0" smtClean="0">
                <a:solidFill>
                  <a:srgbClr val="0000FF"/>
                </a:solidFill>
              </a:rPr>
              <a:t>PM</a:t>
            </a:r>
            <a:endParaRPr lang="en-US" sz="4000" b="1" dirty="0" smtClean="0">
              <a:solidFill>
                <a:srgbClr val="0000FF"/>
              </a:solidFill>
            </a:endParaRPr>
          </a:p>
        </p:txBody>
      </p:sp>
      <p:sp>
        <p:nvSpPr>
          <p:cNvPr id="1505284" name="Text Box 30"/>
          <p:cNvSpPr txBox="1">
            <a:spLocks noChangeArrowheads="1"/>
          </p:cNvSpPr>
          <p:nvPr/>
        </p:nvSpPr>
        <p:spPr bwMode="auto">
          <a:xfrm>
            <a:off x="147452" y="986991"/>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600" b="1" dirty="0" smtClean="0">
                <a:solidFill>
                  <a:srgbClr val="CC0000"/>
                </a:solidFill>
              </a:rPr>
              <a:t>RESPIRATIONS</a:t>
            </a:r>
            <a:endParaRPr lang="en-US" sz="3600" b="1" dirty="0">
              <a:solidFill>
                <a:srgbClr val="CC0000"/>
              </a:solidFill>
            </a:endParaRPr>
          </a:p>
          <a:p>
            <a:pPr algn="ctr" defTabSz="914400" eaLnBrk="1" hangingPunct="1">
              <a:buClrTx/>
              <a:buFontTx/>
              <a:buNone/>
            </a:pPr>
            <a:r>
              <a:rPr lang="en-US" sz="2400" u="sng" dirty="0">
                <a:solidFill>
                  <a:srgbClr val="000000"/>
                </a:solidFill>
              </a:rPr>
              <a:t>Is the patient breathing?</a:t>
            </a:r>
          </a:p>
        </p:txBody>
      </p:sp>
      <p:pic>
        <p:nvPicPr>
          <p:cNvPr id="3074" name="Picture 2" descr="http://chemm.nlm.nih.gov/chemmimages/StartAdultTriageAlgorithm.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50359"/>
            <a:ext cx="4078443" cy="522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44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95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95724">
                                            <p:txEl>
                                              <p:pRg st="1" end="1"/>
                                            </p:txEl>
                                          </p:spTgt>
                                        </p:tgtEl>
                                        <p:attrNameLst>
                                          <p:attrName>style.visibility</p:attrName>
                                        </p:attrNameLst>
                                      </p:cBhvr>
                                      <p:to>
                                        <p:strVal val="visible"/>
                                      </p:to>
                                    </p:set>
                                    <p:anim calcmode="lin" valueType="num">
                                      <p:cBhvr additive="base">
                                        <p:cTn id="11" dur="500" fill="hold"/>
                                        <p:tgtEl>
                                          <p:spTgt spid="109572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24">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095724">
                                            <p:txEl>
                                              <p:pRg st="3" end="3"/>
                                            </p:txEl>
                                          </p:spTgt>
                                        </p:tgtEl>
                                        <p:attrNameLst>
                                          <p:attrName>style.visibility</p:attrName>
                                        </p:attrNameLst>
                                      </p:cBhvr>
                                      <p:to>
                                        <p:strVal val="visible"/>
                                      </p:to>
                                    </p:set>
                                    <p:anim calcmode="lin" valueType="num">
                                      <p:cBhvr additive="base">
                                        <p:cTn id="16" dur="500" fill="hold"/>
                                        <p:tgtEl>
                                          <p:spTgt spid="109572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724">
                                            <p:txEl>
                                              <p:pRg st="3" end="3"/>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1095724">
                                            <p:txEl>
                                              <p:pRg st="5" end="5"/>
                                            </p:txEl>
                                          </p:spTgt>
                                        </p:tgtEl>
                                        <p:attrNameLst>
                                          <p:attrName>style.visibility</p:attrName>
                                        </p:attrNameLst>
                                      </p:cBhvr>
                                      <p:to>
                                        <p:strVal val="visible"/>
                                      </p:to>
                                    </p:set>
                                    <p:anim calcmode="lin" valueType="num">
                                      <p:cBhvr additive="base">
                                        <p:cTn id="21" dur="500" fill="hold"/>
                                        <p:tgtEl>
                                          <p:spTgt spid="109572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5724">
                                            <p:txEl>
                                              <p:pRg st="5" end="5"/>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1095724">
                                            <p:txEl>
                                              <p:pRg st="7" end="7"/>
                                            </p:txEl>
                                          </p:spTgt>
                                        </p:tgtEl>
                                        <p:attrNameLst>
                                          <p:attrName>style.visibility</p:attrName>
                                        </p:attrNameLst>
                                      </p:cBhvr>
                                      <p:to>
                                        <p:strVal val="visible"/>
                                      </p:to>
                                    </p:set>
                                    <p:anim calcmode="lin" valueType="num">
                                      <p:cBhvr additive="base">
                                        <p:cTn id="26" dur="500" fill="hold"/>
                                        <p:tgtEl>
                                          <p:spTgt spid="1095724">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5724">
                                            <p:txEl>
                                              <p:pRg st="7" end="7"/>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nodeType="afterEffect">
                                  <p:stCondLst>
                                    <p:cond delay="0"/>
                                  </p:stCondLst>
                                  <p:childTnLst>
                                    <p:set>
                                      <p:cBhvr>
                                        <p:cTn id="30" dur="1" fill="hold">
                                          <p:stCondLst>
                                            <p:cond delay="0"/>
                                          </p:stCondLst>
                                        </p:cTn>
                                        <p:tgtEl>
                                          <p:spTgt spid="1095724">
                                            <p:txEl>
                                              <p:pRg st="9" end="9"/>
                                            </p:txEl>
                                          </p:spTgt>
                                        </p:tgtEl>
                                        <p:attrNameLst>
                                          <p:attrName>style.visibility</p:attrName>
                                        </p:attrNameLst>
                                      </p:cBhvr>
                                      <p:to>
                                        <p:strVal val="visible"/>
                                      </p:to>
                                    </p:set>
                                    <p:anim calcmode="lin" valueType="num">
                                      <p:cBhvr additive="base">
                                        <p:cTn id="31" dur="500" fill="hold"/>
                                        <p:tgtEl>
                                          <p:spTgt spid="109572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24">
                                            <p:txEl>
                                              <p:pRg st="9" end="9"/>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095724">
                                            <p:txEl>
                                              <p:pRg st="10" end="10"/>
                                            </p:txEl>
                                          </p:spTgt>
                                        </p:tgtEl>
                                        <p:attrNameLst>
                                          <p:attrName>style.visibility</p:attrName>
                                        </p:attrNameLst>
                                      </p:cBhvr>
                                      <p:to>
                                        <p:strVal val="visible"/>
                                      </p:to>
                                    </p:set>
                                    <p:anim calcmode="lin" valueType="num">
                                      <p:cBhvr additive="base">
                                        <p:cTn id="36" dur="500" fill="hold"/>
                                        <p:tgtEl>
                                          <p:spTgt spid="1095724">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95724">
                                            <p:txEl>
                                              <p:pRg st="10" end="1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1095724">
                                            <p:txEl>
                                              <p:pRg st="11" end="11"/>
                                            </p:txEl>
                                          </p:spTgt>
                                        </p:tgtEl>
                                        <p:attrNameLst>
                                          <p:attrName>style.visibility</p:attrName>
                                        </p:attrNameLst>
                                      </p:cBhvr>
                                      <p:to>
                                        <p:strVal val="visible"/>
                                      </p:to>
                                    </p:set>
                                    <p:anim calcmode="lin" valueType="num">
                                      <p:cBhvr additive="base">
                                        <p:cTn id="41" dur="500" fill="hold"/>
                                        <p:tgtEl>
                                          <p:spTgt spid="1095724">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9572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3"/>
          <p:cNvSpPr>
            <a:spLocks noGrp="1"/>
          </p:cNvSpPr>
          <p:nvPr>
            <p:ph idx="4294967295"/>
          </p:nvPr>
        </p:nvSpPr>
        <p:spPr>
          <a:xfrm>
            <a:off x="0" y="1274763"/>
            <a:ext cx="4343400" cy="1935162"/>
          </a:xfrm>
          <a:prstGeom prst="rect">
            <a:avLst/>
          </a:prstGeom>
        </p:spPr>
        <p:txBody>
          <a:bodyPr>
            <a:normAutofit/>
          </a:bodyPr>
          <a:lstStyle/>
          <a:p>
            <a:pPr algn="ctr" eaLnBrk="1" hangingPunct="1">
              <a:lnSpc>
                <a:spcPct val="80000"/>
              </a:lnSpc>
              <a:buFont typeface="Arial" pitchFamily="34" charset="0"/>
              <a:buNone/>
            </a:pPr>
            <a:r>
              <a:rPr lang="en-US" b="1" dirty="0" smtClean="0">
                <a:solidFill>
                  <a:srgbClr val="CC0000"/>
                </a:solidFill>
              </a:rPr>
              <a:t>PULSE/PERFUSION</a:t>
            </a:r>
          </a:p>
          <a:p>
            <a:pPr algn="ctr" eaLnBrk="1" hangingPunct="1">
              <a:lnSpc>
                <a:spcPct val="80000"/>
              </a:lnSpc>
              <a:buFont typeface="Arial" pitchFamily="34" charset="0"/>
              <a:buNone/>
            </a:pPr>
            <a:endParaRPr lang="en-US" sz="500" b="1" dirty="0" smtClean="0">
              <a:solidFill>
                <a:srgbClr val="CC0000"/>
              </a:solidFill>
            </a:endParaRPr>
          </a:p>
          <a:p>
            <a:pPr algn="ctr" eaLnBrk="1" hangingPunct="1">
              <a:lnSpc>
                <a:spcPct val="80000"/>
              </a:lnSpc>
              <a:buFont typeface="Arial" pitchFamily="34" charset="0"/>
              <a:buNone/>
            </a:pPr>
            <a:r>
              <a:rPr lang="en-US" sz="1700" b="1" u="sng" dirty="0" smtClean="0"/>
              <a:t>Is the </a:t>
            </a:r>
            <a:r>
              <a:rPr lang="en-US" sz="1700" b="1" i="1" u="sng" dirty="0" smtClean="0"/>
              <a:t>RADIAL</a:t>
            </a:r>
            <a:r>
              <a:rPr lang="en-US" sz="1700" b="1" u="sng" dirty="0" smtClean="0"/>
              <a:t> pulse present?</a:t>
            </a:r>
          </a:p>
          <a:p>
            <a:pPr algn="ctr" eaLnBrk="1" hangingPunct="1">
              <a:lnSpc>
                <a:spcPct val="80000"/>
              </a:lnSpc>
              <a:buFont typeface="Arial" pitchFamily="34" charset="0"/>
              <a:buNone/>
            </a:pPr>
            <a:endParaRPr lang="en-US" sz="1700" b="1" u="sng" dirty="0" smtClean="0"/>
          </a:p>
          <a:p>
            <a:pPr algn="ctr" eaLnBrk="1" hangingPunct="1">
              <a:lnSpc>
                <a:spcPct val="80000"/>
              </a:lnSpc>
              <a:buFont typeface="Arial" pitchFamily="34" charset="0"/>
              <a:buNone/>
            </a:pPr>
            <a:r>
              <a:rPr lang="en-US" sz="1700" b="1" u="sng" dirty="0" smtClean="0"/>
              <a:t>Is capillary refill (CR) </a:t>
            </a:r>
            <a:r>
              <a:rPr lang="en-US" sz="1700" b="1" i="1" u="sng" dirty="0" smtClean="0"/>
              <a:t>LESS</a:t>
            </a:r>
            <a:r>
              <a:rPr lang="en-US" sz="1700" b="1" u="sng" dirty="0" smtClean="0"/>
              <a:t> than &lt; 2 seconds?</a:t>
            </a:r>
          </a:p>
        </p:txBody>
      </p:sp>
      <p:sp>
        <p:nvSpPr>
          <p:cNvPr id="1099780" name="Text Box 4"/>
          <p:cNvSpPr txBox="1">
            <a:spLocks noChangeArrowheads="1"/>
          </p:cNvSpPr>
          <p:nvPr/>
        </p:nvSpPr>
        <p:spPr bwMode="auto">
          <a:xfrm>
            <a:off x="679596" y="2813447"/>
            <a:ext cx="275560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smtClean="0">
                <a:solidFill>
                  <a:srgbClr val="000000"/>
                </a:solidFill>
              </a:rPr>
              <a:t>Yes</a:t>
            </a:r>
            <a:endParaRPr lang="en-US" sz="2400" b="1" u="sng" dirty="0">
              <a:solidFill>
                <a:srgbClr val="000000"/>
              </a:solidFill>
            </a:endParaRPr>
          </a:p>
          <a:p>
            <a:pPr algn="ctr" defTabSz="914400" eaLnBrk="1" hangingPunct="1">
              <a:buClrTx/>
            </a:pPr>
            <a:r>
              <a:rPr lang="en-US" sz="2400" dirty="0">
                <a:solidFill>
                  <a:srgbClr val="000000"/>
                </a:solidFill>
              </a:rPr>
              <a:t>Check mental status</a:t>
            </a:r>
          </a:p>
          <a:p>
            <a:pPr algn="ctr" defTabSz="914400" eaLnBrk="1" hangingPunct="1">
              <a:buClrTx/>
            </a:pPr>
            <a:endParaRPr lang="en-US" sz="2600" dirty="0">
              <a:solidFill>
                <a:srgbClr val="000000"/>
              </a:solidFill>
            </a:endParaRPr>
          </a:p>
        </p:txBody>
      </p:sp>
      <p:sp>
        <p:nvSpPr>
          <p:cNvPr id="1099781" name="Text Box 5"/>
          <p:cNvSpPr txBox="1">
            <a:spLocks noChangeArrowheads="1"/>
          </p:cNvSpPr>
          <p:nvPr/>
        </p:nvSpPr>
        <p:spPr bwMode="auto">
          <a:xfrm>
            <a:off x="457200" y="3429000"/>
            <a:ext cx="3200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endParaRPr lang="en-US" sz="2400" u="sng" dirty="0" smtClean="0">
              <a:solidFill>
                <a:srgbClr val="000000"/>
              </a:solidFill>
            </a:endParaRPr>
          </a:p>
          <a:p>
            <a:pPr algn="ctr" defTabSz="914400" eaLnBrk="1" hangingPunct="1">
              <a:buClrTx/>
              <a:buFontTx/>
              <a:buNone/>
            </a:pPr>
            <a:r>
              <a:rPr lang="en-US" sz="2400" b="1" u="sng" dirty="0" smtClean="0">
                <a:solidFill>
                  <a:srgbClr val="000000"/>
                </a:solidFill>
              </a:rPr>
              <a:t>No</a:t>
            </a:r>
            <a:endParaRPr lang="en-US" sz="2400" b="1" u="sng" dirty="0">
              <a:solidFill>
                <a:srgbClr val="000000"/>
              </a:solidFill>
            </a:endParaRPr>
          </a:p>
          <a:p>
            <a:pPr algn="ctr" defTabSz="914400" eaLnBrk="1" hangingPunct="1">
              <a:buClrTx/>
            </a:pPr>
            <a:r>
              <a:rPr lang="en-US" sz="2400" dirty="0" smtClean="0">
                <a:solidFill>
                  <a:srgbClr val="000000"/>
                </a:solidFill>
              </a:rPr>
              <a:t>Adult: Pulse absent or </a:t>
            </a:r>
            <a:r>
              <a:rPr lang="en-US" sz="2400" dirty="0">
                <a:solidFill>
                  <a:srgbClr val="000000"/>
                </a:solidFill>
              </a:rPr>
              <a:t>CR </a:t>
            </a:r>
            <a:r>
              <a:rPr lang="en-US" sz="2400" dirty="0" smtClean="0">
                <a:solidFill>
                  <a:srgbClr val="000000"/>
                </a:solidFill>
              </a:rPr>
              <a:t> &gt; </a:t>
            </a:r>
            <a:r>
              <a:rPr lang="en-US" sz="2400" dirty="0">
                <a:solidFill>
                  <a:srgbClr val="000000"/>
                </a:solidFill>
              </a:rPr>
              <a:t>2 </a:t>
            </a:r>
            <a:r>
              <a:rPr lang="en-US" sz="2400" dirty="0" smtClean="0">
                <a:solidFill>
                  <a:srgbClr val="000000"/>
                </a:solidFill>
              </a:rPr>
              <a:t>seconds </a:t>
            </a:r>
            <a:r>
              <a:rPr lang="en-US" sz="2400" dirty="0">
                <a:solidFill>
                  <a:srgbClr val="000000"/>
                </a:solidFill>
              </a:rPr>
              <a:t>patient </a:t>
            </a:r>
            <a:r>
              <a:rPr lang="en-US" sz="2400" dirty="0" smtClean="0">
                <a:solidFill>
                  <a:srgbClr val="000000"/>
                </a:solidFill>
              </a:rPr>
              <a:t>= </a:t>
            </a:r>
            <a:r>
              <a:rPr lang="en-US" sz="2400" b="1" u="sng" dirty="0" smtClean="0">
                <a:solidFill>
                  <a:srgbClr val="CC0000"/>
                </a:solidFill>
              </a:rPr>
              <a:t>IMMEDIATE/RED</a:t>
            </a:r>
          </a:p>
          <a:p>
            <a:pPr algn="ctr"/>
            <a:r>
              <a:rPr lang="en-US" sz="2400" dirty="0" smtClean="0">
                <a:solidFill>
                  <a:srgbClr val="0000FF"/>
                </a:solidFill>
              </a:rPr>
              <a:t>Pediatric: </a:t>
            </a:r>
            <a:r>
              <a:rPr lang="en-US" sz="2400" dirty="0">
                <a:solidFill>
                  <a:srgbClr val="0000FF"/>
                </a:solidFill>
              </a:rPr>
              <a:t>No palpable pulse patient =</a:t>
            </a:r>
            <a:r>
              <a:rPr lang="en-US" sz="2400" dirty="0"/>
              <a:t> </a:t>
            </a:r>
            <a:r>
              <a:rPr lang="en-US" sz="2400" b="1" u="sng" dirty="0" smtClean="0">
                <a:solidFill>
                  <a:srgbClr val="CC0000"/>
                </a:solidFill>
              </a:rPr>
              <a:t>IMMEDIATE/RED</a:t>
            </a:r>
            <a:endParaRPr lang="en-US" sz="2400" b="1" u="sng" dirty="0">
              <a:solidFill>
                <a:srgbClr val="CC0000"/>
              </a:solidFill>
            </a:endParaRPr>
          </a:p>
          <a:p>
            <a:pPr algn="ctr" defTabSz="914400" eaLnBrk="1" hangingPunct="1">
              <a:buClrTx/>
              <a:buFontTx/>
              <a:buNone/>
            </a:pPr>
            <a:endParaRPr lang="en-US" sz="1600" b="1" dirty="0">
              <a:solidFill>
                <a:srgbClr val="CC0000"/>
              </a:solidFill>
            </a:endParaRPr>
          </a:p>
        </p:txBody>
      </p:sp>
      <p:sp>
        <p:nvSpPr>
          <p:cNvPr id="1095682" name="Rectangle 2"/>
          <p:cNvSpPr>
            <a:spLocks/>
          </p:cNvSpPr>
          <p:nvPr/>
        </p:nvSpPr>
        <p:spPr bwMode="auto">
          <a:xfrm>
            <a:off x="0" y="0"/>
            <a:ext cx="906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lang="en-US" sz="4800" b="1" i="1" dirty="0" smtClean="0">
                <a:solidFill>
                  <a:srgbClr val="CC0000"/>
                </a:solidFill>
              </a:rPr>
              <a:t>START</a:t>
            </a:r>
            <a:r>
              <a:rPr lang="en-US" sz="4800" b="1" i="1" dirty="0" smtClean="0"/>
              <a:t>/</a:t>
            </a:r>
            <a:r>
              <a:rPr lang="en-US" sz="4800" b="1" i="1" dirty="0" err="1" smtClean="0">
                <a:solidFill>
                  <a:srgbClr val="0000FF"/>
                </a:solidFill>
              </a:rPr>
              <a:t>JumpSTART</a:t>
            </a:r>
            <a:r>
              <a:rPr lang="en-US" sz="6000" b="1" dirty="0" smtClean="0">
                <a:solidFill>
                  <a:srgbClr val="0000FF"/>
                </a:solidFill>
              </a:rPr>
              <a:t>—</a:t>
            </a:r>
            <a:r>
              <a:rPr lang="en-US" sz="4800" b="1" i="1" dirty="0" smtClean="0">
                <a:solidFill>
                  <a:srgbClr val="0000FF"/>
                </a:solidFill>
              </a:rPr>
              <a:t>R</a:t>
            </a:r>
            <a:r>
              <a:rPr lang="en-US" sz="6000" b="1" dirty="0" smtClean="0">
                <a:solidFill>
                  <a:srgbClr val="CC0000"/>
                </a:solidFill>
              </a:rPr>
              <a:t>P</a:t>
            </a:r>
            <a:r>
              <a:rPr lang="en-US" sz="4800" b="1" i="1" dirty="0" smtClean="0">
                <a:solidFill>
                  <a:srgbClr val="0000FF"/>
                </a:solidFill>
              </a:rPr>
              <a:t>M</a:t>
            </a:r>
            <a:endParaRPr lang="en-US" sz="4800" b="1" i="1" dirty="0">
              <a:solidFill>
                <a:srgbClr val="0000FF"/>
              </a:solidFill>
            </a:endParaRPr>
          </a:p>
        </p:txBody>
      </p:sp>
      <p:pic>
        <p:nvPicPr>
          <p:cNvPr id="4098" name="Picture 2" descr="C:\Users\dstamey\Desktop\StartAdultTriageAlgorith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700" y="1046445"/>
            <a:ext cx="4178100" cy="535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1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99780">
                                            <p:txEl>
                                              <p:pRg st="0" end="0"/>
                                            </p:txEl>
                                          </p:spTgt>
                                        </p:tgtEl>
                                        <p:attrNameLst>
                                          <p:attrName>style.visibility</p:attrName>
                                        </p:attrNameLst>
                                      </p:cBhvr>
                                      <p:to>
                                        <p:strVal val="visible"/>
                                      </p:to>
                                    </p:set>
                                    <p:animEffect transition="in" filter="randombar(horizontal)">
                                      <p:cBhvr>
                                        <p:cTn id="7" dur="500"/>
                                        <p:tgtEl>
                                          <p:spTgt spid="1099780">
                                            <p:txEl>
                                              <p:pRg st="0" end="0"/>
                                            </p:txEl>
                                          </p:spTgt>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099780">
                                            <p:txEl>
                                              <p:pRg st="1" end="1"/>
                                            </p:txEl>
                                          </p:spTgt>
                                        </p:tgtEl>
                                        <p:attrNameLst>
                                          <p:attrName>style.visibility</p:attrName>
                                        </p:attrNameLst>
                                      </p:cBhvr>
                                      <p:to>
                                        <p:strVal val="visible"/>
                                      </p:to>
                                    </p:set>
                                    <p:animEffect transition="in" filter="fade">
                                      <p:cBhvr>
                                        <p:cTn id="11" dur="500"/>
                                        <p:tgtEl>
                                          <p:spTgt spid="1099780">
                                            <p:txEl>
                                              <p:pRg st="1" end="1"/>
                                            </p:txEl>
                                          </p:spTgt>
                                        </p:tgtEl>
                                      </p:cBhvr>
                                    </p:animEffect>
                                    <p:anim calcmode="lin" valueType="num">
                                      <p:cBhvr>
                                        <p:cTn id="12" dur="500" fill="hold"/>
                                        <p:tgtEl>
                                          <p:spTgt spid="1099780">
                                            <p:txEl>
                                              <p:pRg st="1" end="1"/>
                                            </p:txEl>
                                          </p:spTgt>
                                        </p:tgtEl>
                                        <p:attrNameLst>
                                          <p:attrName>ppt_x</p:attrName>
                                        </p:attrNameLst>
                                      </p:cBhvr>
                                      <p:tavLst>
                                        <p:tav tm="0">
                                          <p:val>
                                            <p:strVal val="#ppt_x"/>
                                          </p:val>
                                        </p:tav>
                                        <p:tav tm="100000">
                                          <p:val>
                                            <p:strVal val="#ppt_x"/>
                                          </p:val>
                                        </p:tav>
                                      </p:tavLst>
                                    </p:anim>
                                    <p:anim calcmode="lin" valueType="num">
                                      <p:cBhvr>
                                        <p:cTn id="13" dur="500" fill="hold"/>
                                        <p:tgtEl>
                                          <p:spTgt spid="10997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99781">
                                            <p:txEl>
                                              <p:pRg st="1" end="1"/>
                                            </p:txEl>
                                          </p:spTgt>
                                        </p:tgtEl>
                                        <p:attrNameLst>
                                          <p:attrName>style.visibility</p:attrName>
                                        </p:attrNameLst>
                                      </p:cBhvr>
                                      <p:to>
                                        <p:strVal val="visible"/>
                                      </p:to>
                                    </p:set>
                                    <p:animEffect transition="in" filter="randombar(horizontal)">
                                      <p:cBhvr>
                                        <p:cTn id="18" dur="500"/>
                                        <p:tgtEl>
                                          <p:spTgt spid="1099781">
                                            <p:txEl>
                                              <p:pRg st="1" end="1"/>
                                            </p:txEl>
                                          </p:spTgt>
                                        </p:tgtEl>
                                      </p:cBhvr>
                                    </p:animEffect>
                                  </p:childTnLst>
                                </p:cTn>
                              </p:par>
                            </p:childTnLst>
                          </p:cTn>
                        </p:par>
                        <p:par>
                          <p:cTn id="19" fill="hold" nodeType="afterGroup">
                            <p:stCondLst>
                              <p:cond delay="500"/>
                            </p:stCondLst>
                            <p:childTnLst>
                              <p:par>
                                <p:cTn id="20" presetID="42" presetClass="entr" presetSubtype="0" fill="hold" nodeType="afterEffect">
                                  <p:stCondLst>
                                    <p:cond delay="0"/>
                                  </p:stCondLst>
                                  <p:childTnLst>
                                    <p:set>
                                      <p:cBhvr>
                                        <p:cTn id="21" dur="1" fill="hold">
                                          <p:stCondLst>
                                            <p:cond delay="0"/>
                                          </p:stCondLst>
                                        </p:cTn>
                                        <p:tgtEl>
                                          <p:spTgt spid="1099781">
                                            <p:txEl>
                                              <p:pRg st="2" end="2"/>
                                            </p:txEl>
                                          </p:spTgt>
                                        </p:tgtEl>
                                        <p:attrNameLst>
                                          <p:attrName>style.visibility</p:attrName>
                                        </p:attrNameLst>
                                      </p:cBhvr>
                                      <p:to>
                                        <p:strVal val="visible"/>
                                      </p:to>
                                    </p:set>
                                    <p:animEffect transition="in" filter="fade">
                                      <p:cBhvr>
                                        <p:cTn id="22" dur="500"/>
                                        <p:tgtEl>
                                          <p:spTgt spid="1099781">
                                            <p:txEl>
                                              <p:pRg st="2" end="2"/>
                                            </p:txEl>
                                          </p:spTgt>
                                        </p:tgtEl>
                                      </p:cBhvr>
                                    </p:animEffect>
                                    <p:anim calcmode="lin" valueType="num">
                                      <p:cBhvr>
                                        <p:cTn id="23" dur="500" fill="hold"/>
                                        <p:tgtEl>
                                          <p:spTgt spid="109978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099781">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099781">
                                            <p:txEl>
                                              <p:pRg st="3" end="3"/>
                                            </p:txEl>
                                          </p:spTgt>
                                        </p:tgtEl>
                                        <p:attrNameLst>
                                          <p:attrName>style.visibility</p:attrName>
                                        </p:attrNameLst>
                                      </p:cBhvr>
                                      <p:to>
                                        <p:strVal val="visible"/>
                                      </p:to>
                                    </p:set>
                                    <p:animEffect transition="in" filter="fade">
                                      <p:cBhvr>
                                        <p:cTn id="28" dur="500"/>
                                        <p:tgtEl>
                                          <p:spTgt spid="1099781">
                                            <p:txEl>
                                              <p:pRg st="3" end="3"/>
                                            </p:txEl>
                                          </p:spTgt>
                                        </p:tgtEl>
                                      </p:cBhvr>
                                    </p:animEffect>
                                    <p:anim calcmode="lin" valueType="num">
                                      <p:cBhvr>
                                        <p:cTn id="29" dur="500" fill="hold"/>
                                        <p:tgtEl>
                                          <p:spTgt spid="109978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09978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ext Box 4"/>
          <p:cNvSpPr txBox="1">
            <a:spLocks noChangeArrowheads="1"/>
          </p:cNvSpPr>
          <p:nvPr/>
        </p:nvSpPr>
        <p:spPr bwMode="auto">
          <a:xfrm>
            <a:off x="76200" y="1143000"/>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dirty="0">
                <a:solidFill>
                  <a:srgbClr val="CC0000"/>
                </a:solidFill>
              </a:rPr>
              <a:t>MENTAL STATUS…</a:t>
            </a:r>
          </a:p>
          <a:p>
            <a:pPr algn="ctr" defTabSz="914400" eaLnBrk="1" hangingPunct="1">
              <a:buClrTx/>
              <a:buFontTx/>
              <a:buNone/>
            </a:pPr>
            <a:endParaRPr lang="en-US" sz="1200" b="1" dirty="0">
              <a:solidFill>
                <a:srgbClr val="CC0000"/>
              </a:solidFill>
            </a:endParaRPr>
          </a:p>
          <a:p>
            <a:pPr algn="ctr" defTabSz="914400" eaLnBrk="1" hangingPunct="1">
              <a:buClrTx/>
              <a:buFontTx/>
              <a:buNone/>
            </a:pPr>
            <a:r>
              <a:rPr lang="en-US" sz="2000" dirty="0">
                <a:solidFill>
                  <a:srgbClr val="000000"/>
                </a:solidFill>
                <a:latin typeface="+mj-lt"/>
              </a:rPr>
              <a:t>Can the patient follow simple commands?</a:t>
            </a:r>
          </a:p>
        </p:txBody>
      </p:sp>
      <p:sp>
        <p:nvSpPr>
          <p:cNvPr id="1100805" name="Text Box 5"/>
          <p:cNvSpPr txBox="1">
            <a:spLocks noChangeArrowheads="1"/>
          </p:cNvSpPr>
          <p:nvPr/>
        </p:nvSpPr>
        <p:spPr bwMode="auto">
          <a:xfrm>
            <a:off x="-6351" y="2133600"/>
            <a:ext cx="471657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a:solidFill>
                  <a:srgbClr val="000000"/>
                </a:solidFill>
              </a:rPr>
              <a:t>Yes</a:t>
            </a:r>
          </a:p>
          <a:p>
            <a:pPr algn="ctr" defTabSz="914400" eaLnBrk="1" hangingPunct="1">
              <a:buClrTx/>
              <a:buFontTx/>
              <a:buNone/>
            </a:pPr>
            <a:endParaRPr lang="en-US" sz="1100" u="sng" dirty="0">
              <a:solidFill>
                <a:srgbClr val="000000"/>
              </a:solidFill>
            </a:endParaRPr>
          </a:p>
          <a:p>
            <a:pPr algn="ctr" defTabSz="914400" eaLnBrk="1" hangingPunct="1">
              <a:buClrTx/>
            </a:pPr>
            <a:r>
              <a:rPr lang="en-US" sz="2000" dirty="0" smtClean="0">
                <a:solidFill>
                  <a:srgbClr val="000000"/>
                </a:solidFill>
              </a:rPr>
              <a:t>Adult = </a:t>
            </a:r>
            <a:r>
              <a:rPr lang="en-US" b="1" u="sng" dirty="0" smtClean="0">
                <a:ln>
                  <a:solidFill>
                    <a:schemeClr val="tx1"/>
                  </a:solidFill>
                </a:ln>
                <a:solidFill>
                  <a:srgbClr val="FFCC00"/>
                </a:solidFill>
                <a:latin typeface="Arial" pitchFamily="34" charset="0"/>
              </a:rPr>
              <a:t>DELAYED </a:t>
            </a:r>
            <a:r>
              <a:rPr lang="en-US" b="1" u="sng" dirty="0">
                <a:ln>
                  <a:solidFill>
                    <a:schemeClr val="tx1"/>
                  </a:solidFill>
                </a:ln>
                <a:solidFill>
                  <a:srgbClr val="FFCC00"/>
                </a:solidFill>
                <a:latin typeface="Arial" pitchFamily="34" charset="0"/>
              </a:rPr>
              <a:t>/ </a:t>
            </a:r>
            <a:r>
              <a:rPr lang="en-US" b="1" u="sng" dirty="0" smtClean="0">
                <a:ln>
                  <a:solidFill>
                    <a:schemeClr val="tx1"/>
                  </a:solidFill>
                </a:ln>
                <a:solidFill>
                  <a:srgbClr val="FFCC00"/>
                </a:solidFill>
                <a:latin typeface="Arial" pitchFamily="34" charset="0"/>
              </a:rPr>
              <a:t>YELLOW</a:t>
            </a:r>
            <a:endParaRPr lang="en-US" sz="2000" b="1" u="sng" dirty="0">
              <a:ln>
                <a:solidFill>
                  <a:schemeClr val="tx1"/>
                </a:solidFill>
              </a:ln>
              <a:solidFill>
                <a:srgbClr val="FFCC00"/>
              </a:solidFill>
            </a:endParaRPr>
          </a:p>
          <a:p>
            <a:pPr algn="ctr" defTabSz="914400" eaLnBrk="1" hangingPunct="1">
              <a:buClrTx/>
            </a:pPr>
            <a:endParaRPr lang="en-US" sz="1100" u="sng" dirty="0">
              <a:solidFill>
                <a:srgbClr val="0000FF"/>
              </a:solidFill>
            </a:endParaRPr>
          </a:p>
          <a:p>
            <a:pPr algn="ctr" defTabSz="914400" eaLnBrk="1" hangingPunct="1">
              <a:buClrTx/>
            </a:pPr>
            <a:r>
              <a:rPr lang="en-US" sz="2000" dirty="0" smtClean="0">
                <a:solidFill>
                  <a:srgbClr val="0000FF"/>
                </a:solidFill>
              </a:rPr>
              <a:t>Pediatric: alert, verbal, or pain response is appropriate</a:t>
            </a:r>
            <a:endParaRPr lang="en-US" sz="2000" dirty="0">
              <a:solidFill>
                <a:srgbClr val="0000FF"/>
              </a:solidFill>
            </a:endParaRPr>
          </a:p>
          <a:p>
            <a:pPr algn="ctr"/>
            <a:r>
              <a:rPr lang="en-US" sz="2000" dirty="0" smtClean="0">
                <a:solidFill>
                  <a:srgbClr val="0000FF"/>
                </a:solidFill>
              </a:rPr>
              <a:t>= </a:t>
            </a:r>
            <a:r>
              <a:rPr lang="en-US" b="1" u="sng" dirty="0">
                <a:ln>
                  <a:solidFill>
                    <a:schemeClr val="tx1"/>
                  </a:solidFill>
                </a:ln>
                <a:solidFill>
                  <a:srgbClr val="FFCC00"/>
                </a:solidFill>
                <a:latin typeface="Arial" pitchFamily="34" charset="0"/>
              </a:rPr>
              <a:t>DELAYED / </a:t>
            </a:r>
            <a:r>
              <a:rPr lang="en-US" b="1" u="sng" dirty="0" smtClean="0">
                <a:ln>
                  <a:solidFill>
                    <a:schemeClr val="tx1"/>
                  </a:solidFill>
                </a:ln>
                <a:solidFill>
                  <a:srgbClr val="FFCC00"/>
                </a:solidFill>
                <a:latin typeface="Arial" pitchFamily="34" charset="0"/>
              </a:rPr>
              <a:t> YELLOW</a:t>
            </a:r>
            <a:endParaRPr lang="en-US" sz="2000" b="1" u="sng" dirty="0">
              <a:ln>
                <a:solidFill>
                  <a:schemeClr val="tx1"/>
                </a:solidFill>
              </a:ln>
              <a:solidFill>
                <a:srgbClr val="FFCC00"/>
              </a:solidFill>
            </a:endParaRPr>
          </a:p>
        </p:txBody>
      </p:sp>
      <p:sp>
        <p:nvSpPr>
          <p:cNvPr id="1100806" name="Text Box 6"/>
          <p:cNvSpPr txBox="1">
            <a:spLocks noChangeArrowheads="1"/>
          </p:cNvSpPr>
          <p:nvPr/>
        </p:nvSpPr>
        <p:spPr bwMode="auto">
          <a:xfrm>
            <a:off x="-1" y="4495800"/>
            <a:ext cx="471022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a:solidFill>
                  <a:srgbClr val="000000"/>
                </a:solidFill>
              </a:rPr>
              <a:t>No</a:t>
            </a:r>
          </a:p>
          <a:p>
            <a:pPr algn="ctr" defTabSz="914400" eaLnBrk="1" hangingPunct="1">
              <a:buClrTx/>
              <a:buFontTx/>
              <a:buNone/>
            </a:pPr>
            <a:endParaRPr lang="en-US" sz="1000" u="sng" dirty="0">
              <a:solidFill>
                <a:srgbClr val="000000"/>
              </a:solidFill>
            </a:endParaRPr>
          </a:p>
          <a:p>
            <a:pPr algn="ctr" defTabSz="914400" eaLnBrk="1" hangingPunct="1">
              <a:buClrTx/>
            </a:pPr>
            <a:r>
              <a:rPr lang="en-US" sz="2000" dirty="0">
                <a:solidFill>
                  <a:srgbClr val="000000"/>
                </a:solidFill>
              </a:rPr>
              <a:t>Adult </a:t>
            </a:r>
            <a:r>
              <a:rPr lang="en-US" sz="2000" dirty="0" smtClean="0">
                <a:solidFill>
                  <a:srgbClr val="000000"/>
                </a:solidFill>
              </a:rPr>
              <a:t>= </a:t>
            </a:r>
            <a:r>
              <a:rPr lang="en-US" sz="2000" b="1" u="sng" dirty="0" smtClean="0">
                <a:solidFill>
                  <a:srgbClr val="CC0000"/>
                </a:solidFill>
              </a:rPr>
              <a:t>IMMEDIATE </a:t>
            </a:r>
            <a:r>
              <a:rPr lang="en-US" sz="2000" b="1" u="sng" dirty="0">
                <a:solidFill>
                  <a:srgbClr val="CC0000"/>
                </a:solidFill>
              </a:rPr>
              <a:t>/ </a:t>
            </a:r>
            <a:r>
              <a:rPr lang="en-US" sz="2000" b="1" u="sng" dirty="0" smtClean="0">
                <a:solidFill>
                  <a:srgbClr val="CC0000"/>
                </a:solidFill>
              </a:rPr>
              <a:t>RED</a:t>
            </a:r>
            <a:endParaRPr lang="en-US" sz="2000" b="1" u="sng" dirty="0">
              <a:solidFill>
                <a:srgbClr val="CC0000"/>
              </a:solidFill>
            </a:endParaRPr>
          </a:p>
          <a:p>
            <a:pPr algn="ctr" defTabSz="914400" eaLnBrk="1" hangingPunct="1">
              <a:buClrTx/>
            </a:pPr>
            <a:endParaRPr lang="en-US" sz="1100" b="1" u="sng" dirty="0">
              <a:solidFill>
                <a:srgbClr val="CC0000"/>
              </a:solidFill>
            </a:endParaRPr>
          </a:p>
          <a:p>
            <a:pPr algn="ctr" defTabSz="914400" eaLnBrk="1" hangingPunct="1">
              <a:buClrTx/>
            </a:pPr>
            <a:r>
              <a:rPr lang="en-US" sz="2000" dirty="0" smtClean="0">
                <a:solidFill>
                  <a:srgbClr val="0000FF"/>
                </a:solidFill>
              </a:rPr>
              <a:t>Pediatric </a:t>
            </a:r>
            <a:r>
              <a:rPr lang="en-US" sz="2000" dirty="0">
                <a:solidFill>
                  <a:srgbClr val="0000FF"/>
                </a:solidFill>
              </a:rPr>
              <a:t>– “P” </a:t>
            </a:r>
            <a:r>
              <a:rPr lang="en-US" sz="2000" dirty="0" smtClean="0">
                <a:solidFill>
                  <a:srgbClr val="0000FF"/>
                </a:solidFill>
              </a:rPr>
              <a:t>pain causes inappropriate posturing </a:t>
            </a:r>
            <a:r>
              <a:rPr lang="en-US" sz="2000" dirty="0">
                <a:solidFill>
                  <a:srgbClr val="0000FF"/>
                </a:solidFill>
              </a:rPr>
              <a:t>or “U” unresponsive to noxious </a:t>
            </a:r>
            <a:r>
              <a:rPr lang="en-US" sz="2000" dirty="0" smtClean="0">
                <a:solidFill>
                  <a:srgbClr val="0000FF"/>
                </a:solidFill>
              </a:rPr>
              <a:t> stimuli = </a:t>
            </a:r>
            <a:r>
              <a:rPr lang="en-US" sz="2000" b="1" u="sng" dirty="0" smtClean="0">
                <a:solidFill>
                  <a:srgbClr val="CC0000"/>
                </a:solidFill>
              </a:rPr>
              <a:t>IMMEDIATE</a:t>
            </a:r>
            <a:r>
              <a:rPr lang="en-US" sz="2000" b="1" u="sng" dirty="0">
                <a:solidFill>
                  <a:srgbClr val="CC0000"/>
                </a:solidFill>
              </a:rPr>
              <a:t>/ </a:t>
            </a:r>
            <a:r>
              <a:rPr lang="en-US" sz="2000" b="1" u="sng" dirty="0" smtClean="0">
                <a:solidFill>
                  <a:srgbClr val="CC0000"/>
                </a:solidFill>
              </a:rPr>
              <a:t>RED</a:t>
            </a:r>
            <a:endParaRPr lang="en-US" sz="2000" b="1" u="sng" dirty="0">
              <a:solidFill>
                <a:srgbClr val="CC0000"/>
              </a:solidFill>
            </a:endParaRPr>
          </a:p>
        </p:txBody>
      </p:sp>
      <p:sp>
        <p:nvSpPr>
          <p:cNvPr id="1095682" name="Rectangle 2"/>
          <p:cNvSpPr>
            <a:spLocks/>
          </p:cNvSpPr>
          <p:nvPr/>
        </p:nvSpPr>
        <p:spPr bwMode="auto">
          <a:xfrm>
            <a:off x="0" y="381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lang="en-US" sz="4800" b="1" i="1" dirty="0" smtClean="0">
                <a:solidFill>
                  <a:srgbClr val="CC0000"/>
                </a:solidFill>
              </a:rPr>
              <a:t>START</a:t>
            </a:r>
            <a:r>
              <a:rPr lang="en-US" sz="4800" b="1" i="1" dirty="0" smtClean="0"/>
              <a:t>/</a:t>
            </a:r>
            <a:r>
              <a:rPr lang="en-US" sz="4800" b="1" i="1" dirty="0" err="1" smtClean="0">
                <a:solidFill>
                  <a:srgbClr val="0000FF"/>
                </a:solidFill>
              </a:rPr>
              <a:t>JumpSTART</a:t>
            </a:r>
            <a:r>
              <a:rPr lang="en-US" sz="6000" b="1" dirty="0" smtClean="0">
                <a:solidFill>
                  <a:srgbClr val="0000FF"/>
                </a:solidFill>
              </a:rPr>
              <a:t>—</a:t>
            </a:r>
            <a:r>
              <a:rPr lang="en-US" sz="4800" b="1" i="1" dirty="0" smtClean="0">
                <a:solidFill>
                  <a:srgbClr val="0000FF"/>
                </a:solidFill>
              </a:rPr>
              <a:t>RP</a:t>
            </a:r>
            <a:r>
              <a:rPr lang="en-US" sz="6000" b="1" dirty="0" smtClean="0">
                <a:solidFill>
                  <a:srgbClr val="CC0000"/>
                </a:solidFill>
              </a:rPr>
              <a:t>M</a:t>
            </a:r>
            <a:endParaRPr lang="en-US" sz="6000" b="1" dirty="0">
              <a:solidFill>
                <a:srgbClr val="CC0000"/>
              </a:solidFill>
            </a:endParaRPr>
          </a:p>
        </p:txBody>
      </p:sp>
      <p:pic>
        <p:nvPicPr>
          <p:cNvPr id="5122" name="Picture 2" descr="C:\Users\dstamey\Desktop\StartAdultTriageAlgorith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222" y="990600"/>
            <a:ext cx="4174022" cy="534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44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00805">
                                            <p:txEl>
                                              <p:pRg st="0" end="0"/>
                                            </p:txEl>
                                          </p:spTgt>
                                        </p:tgtEl>
                                        <p:attrNameLst>
                                          <p:attrName>style.visibility</p:attrName>
                                        </p:attrNameLst>
                                      </p:cBhvr>
                                      <p:to>
                                        <p:strVal val="visible"/>
                                      </p:to>
                                    </p:set>
                                    <p:animEffect transition="in" filter="randombar(horizontal)">
                                      <p:cBhvr>
                                        <p:cTn id="7" dur="500"/>
                                        <p:tgtEl>
                                          <p:spTgt spid="110080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00805">
                                            <p:txEl>
                                              <p:pRg st="2" end="2"/>
                                            </p:txEl>
                                          </p:spTgt>
                                        </p:tgtEl>
                                        <p:attrNameLst>
                                          <p:attrName>style.visibility</p:attrName>
                                        </p:attrNameLst>
                                      </p:cBhvr>
                                      <p:to>
                                        <p:strVal val="visible"/>
                                      </p:to>
                                    </p:set>
                                    <p:animEffect transition="in" filter="fade">
                                      <p:cBhvr>
                                        <p:cTn id="11" dur="500"/>
                                        <p:tgtEl>
                                          <p:spTgt spid="1100805">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00805">
                                            <p:txEl>
                                              <p:pRg st="4" end="4"/>
                                            </p:txEl>
                                          </p:spTgt>
                                        </p:tgtEl>
                                        <p:attrNameLst>
                                          <p:attrName>style.visibility</p:attrName>
                                        </p:attrNameLst>
                                      </p:cBhvr>
                                      <p:to>
                                        <p:strVal val="visible"/>
                                      </p:to>
                                    </p:set>
                                    <p:animEffect transition="in" filter="fade">
                                      <p:cBhvr>
                                        <p:cTn id="15" dur="1000"/>
                                        <p:tgtEl>
                                          <p:spTgt spid="1100805">
                                            <p:txEl>
                                              <p:pRg st="4" end="4"/>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00805">
                                            <p:txEl>
                                              <p:pRg st="5" end="5"/>
                                            </p:txEl>
                                          </p:spTgt>
                                        </p:tgtEl>
                                        <p:attrNameLst>
                                          <p:attrName>style.visibility</p:attrName>
                                        </p:attrNameLst>
                                      </p:cBhvr>
                                      <p:to>
                                        <p:strVal val="visible"/>
                                      </p:to>
                                    </p:set>
                                    <p:animEffect transition="in" filter="fade">
                                      <p:cBhvr>
                                        <p:cTn id="19" dur="1000"/>
                                        <p:tgtEl>
                                          <p:spTgt spid="1100805">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1100806">
                                            <p:txEl>
                                              <p:pRg st="0" end="0"/>
                                            </p:txEl>
                                          </p:spTgt>
                                        </p:tgtEl>
                                        <p:attrNameLst>
                                          <p:attrName>style.visibility</p:attrName>
                                        </p:attrNameLst>
                                      </p:cBhvr>
                                      <p:to>
                                        <p:strVal val="visible"/>
                                      </p:to>
                                    </p:set>
                                    <p:animEffect transition="in" filter="randombar(horizontal)">
                                      <p:cBhvr>
                                        <p:cTn id="24" dur="500"/>
                                        <p:tgtEl>
                                          <p:spTgt spid="1100806">
                                            <p:txEl>
                                              <p:pRg st="0" end="0"/>
                                            </p:txEl>
                                          </p:spTgt>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1100806">
                                            <p:txEl>
                                              <p:pRg st="2" end="2"/>
                                            </p:txEl>
                                          </p:spTgt>
                                        </p:tgtEl>
                                        <p:attrNameLst>
                                          <p:attrName>style.visibility</p:attrName>
                                        </p:attrNameLst>
                                      </p:cBhvr>
                                      <p:to>
                                        <p:strVal val="visible"/>
                                      </p:to>
                                    </p:set>
                                    <p:animEffect transition="in" filter="fade">
                                      <p:cBhvr>
                                        <p:cTn id="28" dur="1000"/>
                                        <p:tgtEl>
                                          <p:spTgt spid="1100806">
                                            <p:txEl>
                                              <p:pRg st="2" end="2"/>
                                            </p:txEl>
                                          </p:spTgt>
                                        </p:tgtEl>
                                      </p:cBhvr>
                                    </p:animEffect>
                                  </p:childTnLst>
                                </p:cTn>
                              </p:par>
                            </p:childTnLst>
                          </p:cTn>
                        </p:par>
                        <p:par>
                          <p:cTn id="29" fill="hold" nodeType="afterGroup">
                            <p:stCondLst>
                              <p:cond delay="1500"/>
                            </p:stCondLst>
                            <p:childTnLst>
                              <p:par>
                                <p:cTn id="30" presetID="10" presetClass="entr" presetSubtype="0" fill="hold" nodeType="afterEffect">
                                  <p:stCondLst>
                                    <p:cond delay="0"/>
                                  </p:stCondLst>
                                  <p:childTnLst>
                                    <p:set>
                                      <p:cBhvr>
                                        <p:cTn id="31" dur="1" fill="hold">
                                          <p:stCondLst>
                                            <p:cond delay="0"/>
                                          </p:stCondLst>
                                        </p:cTn>
                                        <p:tgtEl>
                                          <p:spTgt spid="1100806">
                                            <p:txEl>
                                              <p:pRg st="4" end="4"/>
                                            </p:txEl>
                                          </p:spTgt>
                                        </p:tgtEl>
                                        <p:attrNameLst>
                                          <p:attrName>style.visibility</p:attrName>
                                        </p:attrNameLst>
                                      </p:cBhvr>
                                      <p:to>
                                        <p:strVal val="visible"/>
                                      </p:to>
                                    </p:set>
                                    <p:animEffect transition="in" filter="fade">
                                      <p:cBhvr>
                                        <p:cTn id="32" dur="1000"/>
                                        <p:tgtEl>
                                          <p:spTgt spid="11008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7" name="Rectangle 3"/>
          <p:cNvSpPr>
            <a:spLocks noGrp="1"/>
          </p:cNvSpPr>
          <p:nvPr>
            <p:ph idx="1"/>
          </p:nvPr>
        </p:nvSpPr>
        <p:spPr>
          <a:xfrm>
            <a:off x="228600" y="1447800"/>
            <a:ext cx="8763000" cy="4800600"/>
          </a:xfrm>
        </p:spPr>
        <p:txBody>
          <a:bodyPr>
            <a:normAutofit/>
          </a:bodyPr>
          <a:lstStyle/>
          <a:p>
            <a:pPr algn="ctr" eaLnBrk="1" hangingPunct="1">
              <a:buFont typeface="Arial" pitchFamily="34" charset="0"/>
              <a:buNone/>
            </a:pPr>
            <a:r>
              <a:rPr lang="en-US" sz="3000" dirty="0" smtClean="0"/>
              <a:t>If the patient is </a:t>
            </a:r>
            <a:r>
              <a:rPr lang="en-US" sz="3000" b="1" u="sng" dirty="0" smtClean="0">
                <a:solidFill>
                  <a:srgbClr val="CC0000"/>
                </a:solidFill>
              </a:rPr>
              <a:t>IMMEDIATE/RED </a:t>
            </a:r>
            <a:r>
              <a:rPr lang="en-US" sz="3000" dirty="0" smtClean="0"/>
              <a:t>upon initial assessment…then, before moving the patient to the treatment area, attempt  </a:t>
            </a:r>
            <a:r>
              <a:rPr lang="en-US" sz="3000" dirty="0"/>
              <a:t>only </a:t>
            </a:r>
            <a:r>
              <a:rPr lang="en-US" sz="3000" dirty="0" smtClean="0"/>
              <a:t>life-saving interventions:</a:t>
            </a:r>
          </a:p>
          <a:p>
            <a:pPr algn="ctr">
              <a:buNone/>
            </a:pPr>
            <a:endParaRPr lang="en-US" sz="2000" b="1" dirty="0" smtClean="0"/>
          </a:p>
          <a:p>
            <a:pPr algn="ctr">
              <a:buNone/>
            </a:pPr>
            <a:r>
              <a:rPr lang="en-US" sz="3000" b="1" dirty="0" smtClean="0"/>
              <a:t>Airway</a:t>
            </a:r>
            <a:r>
              <a:rPr lang="en-US" sz="3000" b="1" dirty="0"/>
              <a:t>, Needle </a:t>
            </a:r>
            <a:r>
              <a:rPr lang="en-US" sz="3000" b="1" dirty="0" smtClean="0"/>
              <a:t>Decompression</a:t>
            </a:r>
            <a:r>
              <a:rPr lang="en-US" sz="3000" b="1" dirty="0"/>
              <a:t>, Tourniquet, </a:t>
            </a:r>
            <a:r>
              <a:rPr lang="en-US" sz="3000" b="1" dirty="0" smtClean="0"/>
              <a:t>Antidote</a:t>
            </a:r>
            <a:endParaRPr lang="en-US" sz="3000" b="1" dirty="0"/>
          </a:p>
          <a:p>
            <a:pPr algn="ctr" eaLnBrk="1" hangingPunct="1">
              <a:buFont typeface="Arial" pitchFamily="34" charset="0"/>
              <a:buNone/>
            </a:pPr>
            <a:endParaRPr lang="en-US" sz="3000" b="1" i="1" dirty="0" smtClean="0"/>
          </a:p>
          <a:p>
            <a:pPr algn="ctr" eaLnBrk="1" hangingPunct="1">
              <a:buFont typeface="Arial" pitchFamily="34" charset="0"/>
              <a:buNone/>
            </a:pPr>
            <a:r>
              <a:rPr lang="en-US" sz="3000" b="1" i="1" u="sng" dirty="0" smtClean="0"/>
              <a:t>DO NOT ATTEMPT ANY OTHER </a:t>
            </a:r>
          </a:p>
          <a:p>
            <a:pPr algn="ctr" eaLnBrk="1" hangingPunct="1">
              <a:buFont typeface="Arial" pitchFamily="34" charset="0"/>
              <a:buNone/>
            </a:pPr>
            <a:r>
              <a:rPr lang="en-US" sz="3000" b="1" i="1" u="sng" dirty="0" smtClean="0"/>
              <a:t>TREATMENT AT THIS TIME</a:t>
            </a:r>
          </a:p>
          <a:p>
            <a:pPr eaLnBrk="1" hangingPunct="1"/>
            <a:endParaRPr lang="en-US" sz="3000" dirty="0" smtClean="0">
              <a:solidFill>
                <a:srgbClr val="0000FF"/>
              </a:solidFill>
            </a:endParaRPr>
          </a:p>
        </p:txBody>
      </p:sp>
      <p:sp>
        <p:nvSpPr>
          <p:cNvPr id="1095682" name="Rectangle 2"/>
          <p:cNvSpPr>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hangingPunct="1">
              <a:spcBef>
                <a:spcPct val="0"/>
              </a:spcBef>
              <a:buClrTx/>
              <a:buFontTx/>
              <a:buNone/>
            </a:pPr>
            <a:r>
              <a:rPr lang="en-US" sz="4800" b="1" i="1" dirty="0" smtClean="0">
                <a:solidFill>
                  <a:srgbClr val="CC0000"/>
                </a:solidFill>
              </a:rPr>
              <a:t>START</a:t>
            </a:r>
            <a:r>
              <a:rPr lang="en-US" sz="4800" b="1" i="1" dirty="0" smtClean="0"/>
              <a:t>/</a:t>
            </a:r>
            <a:r>
              <a:rPr lang="en-US" sz="4800" b="1" i="1" dirty="0" err="1" smtClean="0">
                <a:solidFill>
                  <a:srgbClr val="0000FF"/>
                </a:solidFill>
              </a:rPr>
              <a:t>JumpSTART</a:t>
            </a:r>
            <a:endParaRPr lang="en-US" sz="4800" b="1" i="1" dirty="0">
              <a:solidFill>
                <a:srgbClr val="0000FF"/>
              </a:solidFill>
            </a:endParaRPr>
          </a:p>
        </p:txBody>
      </p:sp>
    </p:spTree>
    <p:extLst>
      <p:ext uri="{BB962C8B-B14F-4D97-AF65-F5344CB8AC3E}">
        <p14:creationId xmlns:p14="http://schemas.microsoft.com/office/powerpoint/2010/main" val="1182927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01827">
                                            <p:txEl>
                                              <p:pRg st="4" end="4"/>
                                            </p:txEl>
                                          </p:spTgt>
                                        </p:tgtEl>
                                        <p:attrNameLst>
                                          <p:attrName>style.visibility</p:attrName>
                                        </p:attrNameLst>
                                      </p:cBhvr>
                                      <p:to>
                                        <p:strVal val="visible"/>
                                      </p:to>
                                    </p:set>
                                    <p:animEffect transition="in" filter="circle(in)">
                                      <p:cBhvr>
                                        <p:cTn id="7" dur="500"/>
                                        <p:tgtEl>
                                          <p:spTgt spid="110182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01827">
                                            <p:txEl>
                                              <p:pRg st="5" end="5"/>
                                            </p:txEl>
                                          </p:spTgt>
                                        </p:tgtEl>
                                        <p:attrNameLst>
                                          <p:attrName>style.visibility</p:attrName>
                                        </p:attrNameLst>
                                      </p:cBhvr>
                                      <p:to>
                                        <p:strVal val="visible"/>
                                      </p:to>
                                    </p:set>
                                    <p:animEffect transition="in" filter="circle(in)">
                                      <p:cBhvr>
                                        <p:cTn id="12" dur="500"/>
                                        <p:tgtEl>
                                          <p:spTgt spid="1101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43" name="AutoShape 7"/>
          <p:cNvSpPr>
            <a:spLocks noChangeAspect="1" noChangeArrowheads="1" noTextEdit="1"/>
          </p:cNvSpPr>
          <p:nvPr/>
        </p:nvSpPr>
        <p:spPr bwMode="auto">
          <a:xfrm>
            <a:off x="0" y="5334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45" name="Freeform 9"/>
          <p:cNvSpPr>
            <a:spLocks/>
          </p:cNvSpPr>
          <p:nvPr/>
        </p:nvSpPr>
        <p:spPr bwMode="auto">
          <a:xfrm>
            <a:off x="790575" y="755650"/>
            <a:ext cx="1266825" cy="503238"/>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146" name="Freeform 10"/>
          <p:cNvSpPr>
            <a:spLocks/>
          </p:cNvSpPr>
          <p:nvPr/>
        </p:nvSpPr>
        <p:spPr bwMode="auto">
          <a:xfrm>
            <a:off x="790575" y="755650"/>
            <a:ext cx="1266825" cy="503238"/>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47" name="Rectangle 11"/>
          <p:cNvSpPr>
            <a:spLocks noChangeArrowheads="1"/>
          </p:cNvSpPr>
          <p:nvPr/>
        </p:nvSpPr>
        <p:spPr bwMode="auto">
          <a:xfrm>
            <a:off x="1076325" y="823913"/>
            <a:ext cx="744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CAN YOU </a:t>
            </a:r>
            <a:endParaRPr lang="en-US" sz="1200">
              <a:latin typeface="Arial" pitchFamily="34" charset="0"/>
            </a:endParaRPr>
          </a:p>
        </p:txBody>
      </p:sp>
      <p:sp>
        <p:nvSpPr>
          <p:cNvPr id="1499148" name="Rectangle 12"/>
          <p:cNvSpPr>
            <a:spLocks noChangeArrowheads="1"/>
          </p:cNvSpPr>
          <p:nvPr/>
        </p:nvSpPr>
        <p:spPr bwMode="auto">
          <a:xfrm>
            <a:off x="1173163" y="1006475"/>
            <a:ext cx="457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WALK</a:t>
            </a:r>
            <a:endParaRPr lang="en-US" sz="1200" dirty="0">
              <a:latin typeface="Arial" pitchFamily="34" charset="0"/>
            </a:endParaRPr>
          </a:p>
        </p:txBody>
      </p:sp>
      <p:sp>
        <p:nvSpPr>
          <p:cNvPr id="1499149" name="Rectangle 13"/>
          <p:cNvSpPr>
            <a:spLocks noChangeArrowheads="1"/>
          </p:cNvSpPr>
          <p:nvPr/>
        </p:nvSpPr>
        <p:spPr bwMode="auto">
          <a:xfrm>
            <a:off x="1651000" y="1006475"/>
            <a:ext cx="93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a:latin typeface="Arial" pitchFamily="34" charset="0"/>
            </a:endParaRPr>
          </a:p>
        </p:txBody>
      </p:sp>
      <p:sp>
        <p:nvSpPr>
          <p:cNvPr id="1499150" name="Freeform 14"/>
          <p:cNvSpPr>
            <a:spLocks/>
          </p:cNvSpPr>
          <p:nvPr/>
        </p:nvSpPr>
        <p:spPr bwMode="auto">
          <a:xfrm>
            <a:off x="828675" y="1533525"/>
            <a:ext cx="1265238" cy="503238"/>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151" name="Freeform 15"/>
          <p:cNvSpPr>
            <a:spLocks/>
          </p:cNvSpPr>
          <p:nvPr/>
        </p:nvSpPr>
        <p:spPr bwMode="auto">
          <a:xfrm>
            <a:off x="828675" y="1533525"/>
            <a:ext cx="1265238" cy="503238"/>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52" name="Rectangle 16"/>
          <p:cNvSpPr>
            <a:spLocks noChangeArrowheads="1"/>
          </p:cNvSpPr>
          <p:nvPr/>
        </p:nvSpPr>
        <p:spPr bwMode="auto">
          <a:xfrm>
            <a:off x="1055688" y="166370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Breathing</a:t>
            </a:r>
            <a:endParaRPr lang="en-US" sz="1200" b="1" dirty="0">
              <a:latin typeface="Arial" pitchFamily="34" charset="0"/>
            </a:endParaRPr>
          </a:p>
        </p:txBody>
      </p:sp>
      <p:sp>
        <p:nvSpPr>
          <p:cNvPr id="1499153" name="Rectangle 17"/>
          <p:cNvSpPr>
            <a:spLocks noChangeArrowheads="1"/>
          </p:cNvSpPr>
          <p:nvPr/>
        </p:nvSpPr>
        <p:spPr bwMode="auto">
          <a:xfrm>
            <a:off x="1827213" y="1677988"/>
            <a:ext cx="936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a:latin typeface="Arial" pitchFamily="34" charset="0"/>
            </a:endParaRPr>
          </a:p>
        </p:txBody>
      </p:sp>
      <p:sp>
        <p:nvSpPr>
          <p:cNvPr id="1499154" name="Freeform 18"/>
          <p:cNvSpPr>
            <a:spLocks/>
          </p:cNvSpPr>
          <p:nvPr/>
        </p:nvSpPr>
        <p:spPr bwMode="auto">
          <a:xfrm>
            <a:off x="790575" y="3640138"/>
            <a:ext cx="1266825" cy="503237"/>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155" name="Freeform 19"/>
          <p:cNvSpPr>
            <a:spLocks/>
          </p:cNvSpPr>
          <p:nvPr/>
        </p:nvSpPr>
        <p:spPr bwMode="auto">
          <a:xfrm>
            <a:off x="790575" y="3640138"/>
            <a:ext cx="1266825" cy="503237"/>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56" name="Rectangle 20"/>
          <p:cNvSpPr>
            <a:spLocks noChangeArrowheads="1"/>
          </p:cNvSpPr>
          <p:nvPr/>
        </p:nvSpPr>
        <p:spPr bwMode="auto">
          <a:xfrm>
            <a:off x="1030288" y="3714750"/>
            <a:ext cx="844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Respiratory</a:t>
            </a:r>
            <a:endParaRPr lang="en-US" sz="1200" b="1">
              <a:latin typeface="Arial" pitchFamily="34" charset="0"/>
            </a:endParaRPr>
          </a:p>
        </p:txBody>
      </p:sp>
      <p:sp>
        <p:nvSpPr>
          <p:cNvPr id="1499157" name="Rectangle 21"/>
          <p:cNvSpPr>
            <a:spLocks noChangeArrowheads="1"/>
          </p:cNvSpPr>
          <p:nvPr/>
        </p:nvSpPr>
        <p:spPr bwMode="auto">
          <a:xfrm>
            <a:off x="1243013" y="3890963"/>
            <a:ext cx="3286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Rate</a:t>
            </a:r>
            <a:endParaRPr lang="en-US" sz="1200" b="1">
              <a:latin typeface="Arial" pitchFamily="34" charset="0"/>
            </a:endParaRPr>
          </a:p>
        </p:txBody>
      </p:sp>
      <p:sp>
        <p:nvSpPr>
          <p:cNvPr id="1499158" name="Rectangle 22"/>
          <p:cNvSpPr>
            <a:spLocks noChangeArrowheads="1"/>
          </p:cNvSpPr>
          <p:nvPr/>
        </p:nvSpPr>
        <p:spPr bwMode="auto">
          <a:xfrm>
            <a:off x="1581150" y="3890963"/>
            <a:ext cx="93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b="1">
              <a:latin typeface="Arial" pitchFamily="34" charset="0"/>
            </a:endParaRPr>
          </a:p>
        </p:txBody>
      </p:sp>
      <p:sp>
        <p:nvSpPr>
          <p:cNvPr id="1499159" name="Rectangle 23"/>
          <p:cNvSpPr>
            <a:spLocks noChangeArrowheads="1"/>
          </p:cNvSpPr>
          <p:nvPr/>
        </p:nvSpPr>
        <p:spPr bwMode="auto">
          <a:xfrm>
            <a:off x="1827213" y="2746375"/>
            <a:ext cx="1681162" cy="274638"/>
          </a:xfrm>
          <a:prstGeom prst="rect">
            <a:avLst/>
          </a:prstGeom>
          <a:solidFill>
            <a:srgbClr val="FBDA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60" name="Rectangle 24"/>
          <p:cNvSpPr>
            <a:spLocks noChangeArrowheads="1"/>
          </p:cNvSpPr>
          <p:nvPr/>
        </p:nvSpPr>
        <p:spPr bwMode="auto">
          <a:xfrm>
            <a:off x="1827213" y="2746375"/>
            <a:ext cx="1681162" cy="274638"/>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62" name="Rectangle 26"/>
          <p:cNvSpPr>
            <a:spLocks noChangeArrowheads="1"/>
          </p:cNvSpPr>
          <p:nvPr/>
        </p:nvSpPr>
        <p:spPr bwMode="auto">
          <a:xfrm>
            <a:off x="1909762" y="2791361"/>
            <a:ext cx="1516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spcBef>
                <a:spcPct val="0"/>
              </a:spcBef>
              <a:buClrTx/>
              <a:buFontTx/>
              <a:buNone/>
            </a:pPr>
            <a:r>
              <a:rPr lang="en-US" sz="1200" b="1" dirty="0" smtClean="0">
                <a:solidFill>
                  <a:srgbClr val="0000FF"/>
                </a:solidFill>
                <a:latin typeface="Arial" pitchFamily="34" charset="0"/>
              </a:rPr>
              <a:t>5 Rescue Breaths</a:t>
            </a:r>
            <a:endParaRPr lang="en-US" sz="1200" dirty="0">
              <a:latin typeface="Arial" pitchFamily="34" charset="0"/>
            </a:endParaRPr>
          </a:p>
        </p:txBody>
      </p:sp>
      <p:sp>
        <p:nvSpPr>
          <p:cNvPr id="1499164" name="Rectangle 28"/>
          <p:cNvSpPr>
            <a:spLocks noChangeArrowheads="1"/>
          </p:cNvSpPr>
          <p:nvPr/>
        </p:nvSpPr>
        <p:spPr bwMode="auto">
          <a:xfrm>
            <a:off x="5518150" y="1568450"/>
            <a:ext cx="1169988" cy="2968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165" name="Rectangle 29"/>
          <p:cNvSpPr>
            <a:spLocks noChangeArrowheads="1"/>
          </p:cNvSpPr>
          <p:nvPr/>
        </p:nvSpPr>
        <p:spPr bwMode="auto">
          <a:xfrm>
            <a:off x="5518150" y="1568450"/>
            <a:ext cx="1169988" cy="29686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67" name="Rectangle 31"/>
          <p:cNvSpPr>
            <a:spLocks noChangeArrowheads="1"/>
          </p:cNvSpPr>
          <p:nvPr/>
        </p:nvSpPr>
        <p:spPr bwMode="auto">
          <a:xfrm>
            <a:off x="2540000" y="3284538"/>
            <a:ext cx="1168400" cy="298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168" name="Rectangle 32"/>
          <p:cNvSpPr>
            <a:spLocks noChangeArrowheads="1"/>
          </p:cNvSpPr>
          <p:nvPr/>
        </p:nvSpPr>
        <p:spPr bwMode="auto">
          <a:xfrm>
            <a:off x="2540000" y="3284538"/>
            <a:ext cx="1168400" cy="29845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70" name="Rectangle 34"/>
          <p:cNvSpPr>
            <a:spLocks noChangeArrowheads="1"/>
          </p:cNvSpPr>
          <p:nvPr/>
        </p:nvSpPr>
        <p:spPr bwMode="auto">
          <a:xfrm>
            <a:off x="4567238" y="3743325"/>
            <a:ext cx="1171575" cy="2968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171" name="Rectangle 35"/>
          <p:cNvSpPr>
            <a:spLocks noChangeArrowheads="1"/>
          </p:cNvSpPr>
          <p:nvPr/>
        </p:nvSpPr>
        <p:spPr bwMode="auto">
          <a:xfrm>
            <a:off x="4567238" y="3743325"/>
            <a:ext cx="1171575" cy="29686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73" name="Rectangle 37"/>
          <p:cNvSpPr>
            <a:spLocks noChangeArrowheads="1"/>
          </p:cNvSpPr>
          <p:nvPr/>
        </p:nvSpPr>
        <p:spPr bwMode="auto">
          <a:xfrm>
            <a:off x="4826000" y="2735263"/>
            <a:ext cx="1171575" cy="485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Expected /</a:t>
            </a:r>
          </a:p>
          <a:p>
            <a:pPr marL="342900" indent="-228600" defTabSz="914400">
              <a:buFontTx/>
              <a:buNone/>
            </a:pPr>
            <a:r>
              <a:rPr lang="en-US" sz="1200" b="1">
                <a:solidFill>
                  <a:schemeClr val="bg1"/>
                </a:solidFill>
                <a:latin typeface="Arial" pitchFamily="34" charset="0"/>
              </a:rPr>
              <a:t>Deceased</a:t>
            </a:r>
          </a:p>
        </p:txBody>
      </p:sp>
      <p:sp>
        <p:nvSpPr>
          <p:cNvPr id="1499178" name="Rectangle 42"/>
          <p:cNvSpPr>
            <a:spLocks noChangeArrowheads="1"/>
          </p:cNvSpPr>
          <p:nvPr/>
        </p:nvSpPr>
        <p:spPr bwMode="auto">
          <a:xfrm>
            <a:off x="6469063" y="5815013"/>
            <a:ext cx="1169987" cy="2968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79" name="Rectangle 43"/>
          <p:cNvSpPr>
            <a:spLocks noChangeArrowheads="1"/>
          </p:cNvSpPr>
          <p:nvPr/>
        </p:nvSpPr>
        <p:spPr bwMode="auto">
          <a:xfrm>
            <a:off x="6469063" y="5815013"/>
            <a:ext cx="1169987" cy="29686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80" name="Rectangle 44"/>
          <p:cNvSpPr>
            <a:spLocks noChangeArrowheads="1"/>
          </p:cNvSpPr>
          <p:nvPr/>
        </p:nvSpPr>
        <p:spPr bwMode="auto">
          <a:xfrm>
            <a:off x="6743700" y="5870575"/>
            <a:ext cx="727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DELAYED</a:t>
            </a:r>
            <a:endParaRPr lang="en-US" sz="1200" b="1" dirty="0">
              <a:latin typeface="Arial" pitchFamily="34" charset="0"/>
            </a:endParaRPr>
          </a:p>
        </p:txBody>
      </p:sp>
      <p:sp>
        <p:nvSpPr>
          <p:cNvPr id="1499181" name="Rectangle 45"/>
          <p:cNvSpPr>
            <a:spLocks noChangeArrowheads="1"/>
          </p:cNvSpPr>
          <p:nvPr/>
        </p:nvSpPr>
        <p:spPr bwMode="auto">
          <a:xfrm>
            <a:off x="2830513" y="858838"/>
            <a:ext cx="1171575" cy="2968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82" name="Rectangle 46"/>
          <p:cNvSpPr>
            <a:spLocks noChangeArrowheads="1"/>
          </p:cNvSpPr>
          <p:nvPr/>
        </p:nvSpPr>
        <p:spPr bwMode="auto">
          <a:xfrm>
            <a:off x="2830513" y="858838"/>
            <a:ext cx="1171575" cy="29686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83" name="Rectangle 47"/>
          <p:cNvSpPr>
            <a:spLocks noChangeArrowheads="1"/>
          </p:cNvSpPr>
          <p:nvPr/>
        </p:nvSpPr>
        <p:spPr bwMode="auto">
          <a:xfrm>
            <a:off x="3182938" y="908050"/>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chemeClr val="bg1"/>
                </a:solidFill>
                <a:latin typeface="Arial" pitchFamily="34" charset="0"/>
              </a:rPr>
              <a:t>MINOR</a:t>
            </a:r>
          </a:p>
        </p:txBody>
      </p:sp>
      <p:sp>
        <p:nvSpPr>
          <p:cNvPr id="1499184" name="Freeform 48"/>
          <p:cNvSpPr>
            <a:spLocks/>
          </p:cNvSpPr>
          <p:nvPr/>
        </p:nvSpPr>
        <p:spPr bwMode="auto">
          <a:xfrm>
            <a:off x="4584700" y="812800"/>
            <a:ext cx="2030413" cy="388938"/>
          </a:xfrm>
          <a:custGeom>
            <a:avLst/>
            <a:gdLst>
              <a:gd name="T0" fmla="*/ 2568 w 2664"/>
              <a:gd name="T1" fmla="*/ 816 h 816"/>
              <a:gd name="T2" fmla="*/ 2664 w 2664"/>
              <a:gd name="T3" fmla="*/ 720 h 816"/>
              <a:gd name="T4" fmla="*/ 2664 w 2664"/>
              <a:gd name="T5" fmla="*/ 720 h 816"/>
              <a:gd name="T6" fmla="*/ 2664 w 2664"/>
              <a:gd name="T7" fmla="*/ 96 h 816"/>
              <a:gd name="T8" fmla="*/ 2568 w 2664"/>
              <a:gd name="T9" fmla="*/ 0 h 816"/>
              <a:gd name="T10" fmla="*/ 2568 w 2664"/>
              <a:gd name="T11" fmla="*/ 0 h 816"/>
              <a:gd name="T12" fmla="*/ 96 w 2664"/>
              <a:gd name="T13" fmla="*/ 0 h 816"/>
              <a:gd name="T14" fmla="*/ 0 w 2664"/>
              <a:gd name="T15" fmla="*/ 96 h 816"/>
              <a:gd name="T16" fmla="*/ 0 w 2664"/>
              <a:gd name="T17" fmla="*/ 96 h 816"/>
              <a:gd name="T18" fmla="*/ 0 w 2664"/>
              <a:gd name="T19" fmla="*/ 720 h 816"/>
              <a:gd name="T20" fmla="*/ 96 w 2664"/>
              <a:gd name="T21" fmla="*/ 816 h 816"/>
              <a:gd name="T22" fmla="*/ 96 w 2664"/>
              <a:gd name="T23" fmla="*/ 816 h 816"/>
              <a:gd name="T24" fmla="*/ 2568 w 2664"/>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816">
                <a:moveTo>
                  <a:pt x="2568" y="816"/>
                </a:moveTo>
                <a:cubicBezTo>
                  <a:pt x="2621" y="816"/>
                  <a:pt x="2664" y="773"/>
                  <a:pt x="2664" y="720"/>
                </a:cubicBezTo>
                <a:lnTo>
                  <a:pt x="2664" y="720"/>
                </a:lnTo>
                <a:lnTo>
                  <a:pt x="2664" y="96"/>
                </a:lnTo>
                <a:cubicBezTo>
                  <a:pt x="2664" y="43"/>
                  <a:pt x="2621" y="0"/>
                  <a:pt x="2568" y="0"/>
                </a:cubicBezTo>
                <a:lnTo>
                  <a:pt x="2568" y="0"/>
                </a:lnTo>
                <a:lnTo>
                  <a:pt x="96" y="0"/>
                </a:lnTo>
                <a:cubicBezTo>
                  <a:pt x="43" y="0"/>
                  <a:pt x="0" y="43"/>
                  <a:pt x="0" y="96"/>
                </a:cubicBezTo>
                <a:lnTo>
                  <a:pt x="0" y="96"/>
                </a:lnTo>
                <a:lnTo>
                  <a:pt x="0" y="720"/>
                </a:lnTo>
                <a:cubicBezTo>
                  <a:pt x="0" y="773"/>
                  <a:pt x="43" y="816"/>
                  <a:pt x="96" y="816"/>
                </a:cubicBezTo>
                <a:lnTo>
                  <a:pt x="96" y="816"/>
                </a:lnTo>
                <a:lnTo>
                  <a:pt x="2568" y="816"/>
                </a:lnTo>
                <a:close/>
              </a:path>
            </a:pathLst>
          </a:custGeom>
          <a:solidFill>
            <a:srgbClr val="66CCFF"/>
          </a:solidFill>
          <a:ln w="0">
            <a:solidFill>
              <a:srgbClr val="000000"/>
            </a:solidFill>
            <a:prstDash val="solid"/>
            <a:round/>
            <a:headEnd/>
            <a:tailEnd/>
          </a:ln>
        </p:spPr>
        <p:txBody>
          <a:bodyPr/>
          <a:lstStyle/>
          <a:p>
            <a:endParaRPr lang="en-US"/>
          </a:p>
        </p:txBody>
      </p:sp>
      <p:sp>
        <p:nvSpPr>
          <p:cNvPr id="1499185" name="Freeform 49"/>
          <p:cNvSpPr>
            <a:spLocks/>
          </p:cNvSpPr>
          <p:nvPr/>
        </p:nvSpPr>
        <p:spPr bwMode="auto">
          <a:xfrm>
            <a:off x="4584700" y="812800"/>
            <a:ext cx="2030413" cy="388938"/>
          </a:xfrm>
          <a:custGeom>
            <a:avLst/>
            <a:gdLst>
              <a:gd name="T0" fmla="*/ 2568 w 2664"/>
              <a:gd name="T1" fmla="*/ 816 h 816"/>
              <a:gd name="T2" fmla="*/ 2664 w 2664"/>
              <a:gd name="T3" fmla="*/ 720 h 816"/>
              <a:gd name="T4" fmla="*/ 2664 w 2664"/>
              <a:gd name="T5" fmla="*/ 720 h 816"/>
              <a:gd name="T6" fmla="*/ 2664 w 2664"/>
              <a:gd name="T7" fmla="*/ 96 h 816"/>
              <a:gd name="T8" fmla="*/ 2568 w 2664"/>
              <a:gd name="T9" fmla="*/ 0 h 816"/>
              <a:gd name="T10" fmla="*/ 2568 w 2664"/>
              <a:gd name="T11" fmla="*/ 0 h 816"/>
              <a:gd name="T12" fmla="*/ 96 w 2664"/>
              <a:gd name="T13" fmla="*/ 0 h 816"/>
              <a:gd name="T14" fmla="*/ 0 w 2664"/>
              <a:gd name="T15" fmla="*/ 96 h 816"/>
              <a:gd name="T16" fmla="*/ 0 w 2664"/>
              <a:gd name="T17" fmla="*/ 96 h 816"/>
              <a:gd name="T18" fmla="*/ 0 w 2664"/>
              <a:gd name="T19" fmla="*/ 720 h 816"/>
              <a:gd name="T20" fmla="*/ 96 w 2664"/>
              <a:gd name="T21" fmla="*/ 816 h 816"/>
              <a:gd name="T22" fmla="*/ 96 w 2664"/>
              <a:gd name="T23" fmla="*/ 816 h 816"/>
              <a:gd name="T24" fmla="*/ 2568 w 2664"/>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816">
                <a:moveTo>
                  <a:pt x="2568" y="816"/>
                </a:moveTo>
                <a:cubicBezTo>
                  <a:pt x="2621" y="816"/>
                  <a:pt x="2664" y="773"/>
                  <a:pt x="2664" y="720"/>
                </a:cubicBezTo>
                <a:lnTo>
                  <a:pt x="2664" y="720"/>
                </a:lnTo>
                <a:lnTo>
                  <a:pt x="2664" y="96"/>
                </a:lnTo>
                <a:cubicBezTo>
                  <a:pt x="2664" y="43"/>
                  <a:pt x="2621" y="0"/>
                  <a:pt x="2568" y="0"/>
                </a:cubicBezTo>
                <a:lnTo>
                  <a:pt x="2568" y="0"/>
                </a:lnTo>
                <a:lnTo>
                  <a:pt x="96" y="0"/>
                </a:lnTo>
                <a:cubicBezTo>
                  <a:pt x="43" y="0"/>
                  <a:pt x="0" y="43"/>
                  <a:pt x="0" y="96"/>
                </a:cubicBezTo>
                <a:lnTo>
                  <a:pt x="0" y="96"/>
                </a:lnTo>
                <a:lnTo>
                  <a:pt x="0" y="720"/>
                </a:lnTo>
                <a:cubicBezTo>
                  <a:pt x="0" y="773"/>
                  <a:pt x="43" y="816"/>
                  <a:pt x="96" y="816"/>
                </a:cubicBezTo>
                <a:lnTo>
                  <a:pt x="96" y="816"/>
                </a:lnTo>
                <a:lnTo>
                  <a:pt x="2568" y="816"/>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86" name="Rectangle 50"/>
          <p:cNvSpPr>
            <a:spLocks noChangeArrowheads="1"/>
          </p:cNvSpPr>
          <p:nvPr/>
        </p:nvSpPr>
        <p:spPr bwMode="auto">
          <a:xfrm>
            <a:off x="4762500" y="915988"/>
            <a:ext cx="15906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SECONDARY TRIAGE</a:t>
            </a:r>
            <a:endParaRPr lang="en-US" sz="1200" b="1" dirty="0">
              <a:latin typeface="Arial" pitchFamily="34" charset="0"/>
            </a:endParaRPr>
          </a:p>
        </p:txBody>
      </p:sp>
      <p:sp>
        <p:nvSpPr>
          <p:cNvPr id="1499187" name="Rectangle 51"/>
          <p:cNvSpPr>
            <a:spLocks noChangeArrowheads="1"/>
          </p:cNvSpPr>
          <p:nvPr/>
        </p:nvSpPr>
        <p:spPr bwMode="auto">
          <a:xfrm>
            <a:off x="6429375" y="946150"/>
            <a:ext cx="98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a:solidFill>
                  <a:srgbClr val="000000"/>
                </a:solidFill>
                <a:latin typeface="Arial" pitchFamily="34" charset="0"/>
              </a:rPr>
              <a:t>**</a:t>
            </a:r>
            <a:endParaRPr lang="en-US" sz="1000">
              <a:latin typeface="Arial" pitchFamily="34" charset="0"/>
            </a:endParaRPr>
          </a:p>
        </p:txBody>
      </p:sp>
      <p:sp>
        <p:nvSpPr>
          <p:cNvPr id="1499188" name="Rectangle 52"/>
          <p:cNvSpPr>
            <a:spLocks noChangeArrowheads="1"/>
          </p:cNvSpPr>
          <p:nvPr/>
        </p:nvSpPr>
        <p:spPr bwMode="auto">
          <a:xfrm>
            <a:off x="7007225" y="817563"/>
            <a:ext cx="1809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900">
                <a:solidFill>
                  <a:srgbClr val="000000"/>
                </a:solidFill>
                <a:latin typeface="Arial" pitchFamily="34" charset="0"/>
              </a:rPr>
              <a:t>**</a:t>
            </a:r>
            <a:endParaRPr lang="en-US" sz="900">
              <a:latin typeface="Arial" pitchFamily="34" charset="0"/>
            </a:endParaRPr>
          </a:p>
        </p:txBody>
      </p:sp>
      <p:sp>
        <p:nvSpPr>
          <p:cNvPr id="1499189" name="Rectangle 53"/>
          <p:cNvSpPr>
            <a:spLocks noChangeArrowheads="1"/>
          </p:cNvSpPr>
          <p:nvPr/>
        </p:nvSpPr>
        <p:spPr bwMode="auto">
          <a:xfrm>
            <a:off x="7115175" y="809625"/>
            <a:ext cx="13366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900" dirty="0">
                <a:solidFill>
                  <a:srgbClr val="000000"/>
                </a:solidFill>
                <a:latin typeface="Arial" pitchFamily="34" charset="0"/>
              </a:rPr>
              <a:t>Using the JS algorithm</a:t>
            </a:r>
            <a:endParaRPr lang="en-US" sz="900" dirty="0">
              <a:latin typeface="Arial" pitchFamily="34" charset="0"/>
            </a:endParaRPr>
          </a:p>
        </p:txBody>
      </p:sp>
      <p:sp>
        <p:nvSpPr>
          <p:cNvPr id="1499191" name="Rectangle 55"/>
          <p:cNvSpPr>
            <a:spLocks noChangeArrowheads="1"/>
          </p:cNvSpPr>
          <p:nvPr/>
        </p:nvSpPr>
        <p:spPr bwMode="auto">
          <a:xfrm>
            <a:off x="7231063" y="954088"/>
            <a:ext cx="1257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a:solidFill>
                  <a:srgbClr val="000000"/>
                </a:solidFill>
                <a:latin typeface="Arial" pitchFamily="34" charset="0"/>
              </a:rPr>
              <a:t>evaluate all children first </a:t>
            </a:r>
            <a:endParaRPr lang="en-US" sz="900">
              <a:latin typeface="Arial" pitchFamily="34" charset="0"/>
            </a:endParaRPr>
          </a:p>
        </p:txBody>
      </p:sp>
      <p:sp>
        <p:nvSpPr>
          <p:cNvPr id="1499192" name="Rectangle 56"/>
          <p:cNvSpPr>
            <a:spLocks noChangeArrowheads="1"/>
          </p:cNvSpPr>
          <p:nvPr/>
        </p:nvSpPr>
        <p:spPr bwMode="auto">
          <a:xfrm>
            <a:off x="7231063" y="1098550"/>
            <a:ext cx="1200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who did not walk under </a:t>
            </a:r>
            <a:endParaRPr lang="en-US" sz="900" dirty="0">
              <a:latin typeface="Arial" pitchFamily="34" charset="0"/>
            </a:endParaRPr>
          </a:p>
        </p:txBody>
      </p:sp>
      <p:sp>
        <p:nvSpPr>
          <p:cNvPr id="1499193" name="Rectangle 57"/>
          <p:cNvSpPr>
            <a:spLocks noChangeArrowheads="1"/>
          </p:cNvSpPr>
          <p:nvPr/>
        </p:nvSpPr>
        <p:spPr bwMode="auto">
          <a:xfrm>
            <a:off x="7188200" y="1258888"/>
            <a:ext cx="9477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900" dirty="0">
                <a:solidFill>
                  <a:srgbClr val="000000"/>
                </a:solidFill>
                <a:latin typeface="Arial" pitchFamily="34" charset="0"/>
              </a:rPr>
              <a:t>their own power.</a:t>
            </a:r>
            <a:endParaRPr lang="en-US" sz="900" dirty="0">
              <a:latin typeface="Arial" pitchFamily="34" charset="0"/>
            </a:endParaRPr>
          </a:p>
        </p:txBody>
      </p:sp>
      <p:sp>
        <p:nvSpPr>
          <p:cNvPr id="1499195" name="Rectangle 59"/>
          <p:cNvSpPr>
            <a:spLocks noChangeArrowheads="1"/>
          </p:cNvSpPr>
          <p:nvPr/>
        </p:nvSpPr>
        <p:spPr bwMode="auto">
          <a:xfrm>
            <a:off x="7231063" y="1411288"/>
            <a:ext cx="1181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Evaluate infants first in </a:t>
            </a:r>
            <a:endParaRPr lang="en-US" sz="900" dirty="0">
              <a:latin typeface="Arial" pitchFamily="34" charset="0"/>
            </a:endParaRPr>
          </a:p>
        </p:txBody>
      </p:sp>
      <p:sp>
        <p:nvSpPr>
          <p:cNvPr id="1499196" name="Rectangle 60"/>
          <p:cNvSpPr>
            <a:spLocks noChangeArrowheads="1"/>
          </p:cNvSpPr>
          <p:nvPr/>
        </p:nvSpPr>
        <p:spPr bwMode="auto">
          <a:xfrm>
            <a:off x="7231063" y="1568450"/>
            <a:ext cx="1181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secondary triage using </a:t>
            </a:r>
            <a:endParaRPr lang="en-US" sz="900" dirty="0">
              <a:latin typeface="Arial" pitchFamily="34" charset="0"/>
            </a:endParaRPr>
          </a:p>
        </p:txBody>
      </p:sp>
      <p:sp>
        <p:nvSpPr>
          <p:cNvPr id="1499197" name="Rectangle 61"/>
          <p:cNvSpPr>
            <a:spLocks noChangeArrowheads="1"/>
          </p:cNvSpPr>
          <p:nvPr/>
        </p:nvSpPr>
        <p:spPr bwMode="auto">
          <a:xfrm>
            <a:off x="7231063" y="1724025"/>
            <a:ext cx="952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entire JS algorithm</a:t>
            </a:r>
            <a:endParaRPr lang="en-US" sz="900" dirty="0">
              <a:latin typeface="Arial" pitchFamily="34" charset="0"/>
            </a:endParaRPr>
          </a:p>
        </p:txBody>
      </p:sp>
      <p:sp>
        <p:nvSpPr>
          <p:cNvPr id="1499198" name="Rectangle 62"/>
          <p:cNvSpPr>
            <a:spLocks noChangeArrowheads="1"/>
          </p:cNvSpPr>
          <p:nvPr/>
        </p:nvSpPr>
        <p:spPr bwMode="auto">
          <a:xfrm>
            <a:off x="8191500" y="1731963"/>
            <a:ext cx="10318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700">
                <a:solidFill>
                  <a:srgbClr val="000000"/>
                </a:solidFill>
                <a:latin typeface="Arial" pitchFamily="34" charset="0"/>
              </a:rPr>
              <a:t>!</a:t>
            </a:r>
            <a:endParaRPr lang="en-US" sz="1800">
              <a:latin typeface="Arial" pitchFamily="34" charset="0"/>
            </a:endParaRPr>
          </a:p>
        </p:txBody>
      </p:sp>
      <p:sp>
        <p:nvSpPr>
          <p:cNvPr id="1499199" name="Rectangle 63"/>
          <p:cNvSpPr>
            <a:spLocks noChangeArrowheads="1"/>
          </p:cNvSpPr>
          <p:nvPr/>
        </p:nvSpPr>
        <p:spPr bwMode="auto">
          <a:xfrm>
            <a:off x="4465638" y="1509713"/>
            <a:ext cx="904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BREATHING</a:t>
            </a:r>
            <a:endParaRPr lang="en-US" sz="1200">
              <a:latin typeface="Arial" pitchFamily="34" charset="0"/>
            </a:endParaRPr>
          </a:p>
        </p:txBody>
      </p:sp>
      <p:sp>
        <p:nvSpPr>
          <p:cNvPr id="1499200" name="Rectangle 64"/>
          <p:cNvSpPr>
            <a:spLocks noChangeArrowheads="1"/>
          </p:cNvSpPr>
          <p:nvPr/>
        </p:nvSpPr>
        <p:spPr bwMode="auto">
          <a:xfrm>
            <a:off x="2703513" y="1533525"/>
            <a:ext cx="1646237" cy="366713"/>
          </a:xfrm>
          <a:prstGeom prst="rect">
            <a:avLst/>
          </a:prstGeom>
          <a:solidFill>
            <a:srgbClr val="FBDA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201" name="Rectangle 65"/>
          <p:cNvSpPr>
            <a:spLocks noChangeArrowheads="1"/>
          </p:cNvSpPr>
          <p:nvPr/>
        </p:nvSpPr>
        <p:spPr bwMode="auto">
          <a:xfrm>
            <a:off x="2703513" y="1533525"/>
            <a:ext cx="1646237" cy="36671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02" name="Rectangle 66"/>
          <p:cNvSpPr>
            <a:spLocks noChangeArrowheads="1"/>
          </p:cNvSpPr>
          <p:nvPr/>
        </p:nvSpPr>
        <p:spPr bwMode="auto">
          <a:xfrm>
            <a:off x="2709863" y="1624013"/>
            <a:ext cx="16271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Position Upper Airway</a:t>
            </a:r>
            <a:endParaRPr lang="en-US" sz="1200">
              <a:latin typeface="Arial" pitchFamily="34" charset="0"/>
            </a:endParaRPr>
          </a:p>
        </p:txBody>
      </p:sp>
      <p:sp>
        <p:nvSpPr>
          <p:cNvPr id="1499203" name="Rectangle 67"/>
          <p:cNvSpPr>
            <a:spLocks noChangeArrowheads="1"/>
          </p:cNvSpPr>
          <p:nvPr/>
        </p:nvSpPr>
        <p:spPr bwMode="auto">
          <a:xfrm>
            <a:off x="3612726" y="1979613"/>
            <a:ext cx="580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smtClean="0">
                <a:solidFill>
                  <a:srgbClr val="000000"/>
                </a:solidFill>
                <a:latin typeface="Arial" pitchFamily="34" charset="0"/>
              </a:rPr>
              <a:t>APNEIC</a:t>
            </a:r>
            <a:endParaRPr lang="en-US" sz="1200" dirty="0">
              <a:latin typeface="Arial" pitchFamily="34" charset="0"/>
            </a:endParaRPr>
          </a:p>
        </p:txBody>
      </p:sp>
      <p:sp>
        <p:nvSpPr>
          <p:cNvPr id="1499204" name="Rectangle 68"/>
          <p:cNvSpPr>
            <a:spLocks noChangeArrowheads="1"/>
          </p:cNvSpPr>
          <p:nvPr/>
        </p:nvSpPr>
        <p:spPr bwMode="auto">
          <a:xfrm>
            <a:off x="2247900" y="1585913"/>
            <a:ext cx="228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NO</a:t>
            </a:r>
            <a:endParaRPr lang="en-US" sz="1200">
              <a:latin typeface="Arial" pitchFamily="34" charset="0"/>
            </a:endParaRPr>
          </a:p>
        </p:txBody>
      </p:sp>
      <p:sp>
        <p:nvSpPr>
          <p:cNvPr id="1499205" name="Rectangle 69"/>
          <p:cNvSpPr>
            <a:spLocks noChangeArrowheads="1"/>
          </p:cNvSpPr>
          <p:nvPr/>
        </p:nvSpPr>
        <p:spPr bwMode="auto">
          <a:xfrm>
            <a:off x="2243138" y="812800"/>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YES</a:t>
            </a:r>
            <a:endParaRPr lang="en-US" sz="1200" b="1">
              <a:latin typeface="Arial" pitchFamily="34" charset="0"/>
            </a:endParaRPr>
          </a:p>
        </p:txBody>
      </p:sp>
      <p:sp>
        <p:nvSpPr>
          <p:cNvPr id="1499206" name="Rectangle 70"/>
          <p:cNvSpPr>
            <a:spLocks noChangeArrowheads="1"/>
          </p:cNvSpPr>
          <p:nvPr/>
        </p:nvSpPr>
        <p:spPr bwMode="auto">
          <a:xfrm>
            <a:off x="1798638" y="2379663"/>
            <a:ext cx="515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HAS A </a:t>
            </a:r>
            <a:endParaRPr lang="en-US" sz="1200">
              <a:latin typeface="Arial" pitchFamily="34" charset="0"/>
            </a:endParaRPr>
          </a:p>
        </p:txBody>
      </p:sp>
      <p:sp>
        <p:nvSpPr>
          <p:cNvPr id="1499207" name="Rectangle 71"/>
          <p:cNvSpPr>
            <a:spLocks noChangeArrowheads="1"/>
          </p:cNvSpPr>
          <p:nvPr/>
        </p:nvSpPr>
        <p:spPr bwMode="auto">
          <a:xfrm>
            <a:off x="1758950" y="2552700"/>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PULSE</a:t>
            </a:r>
            <a:endParaRPr lang="en-US" sz="1200">
              <a:latin typeface="Arial" pitchFamily="34" charset="0"/>
            </a:endParaRPr>
          </a:p>
        </p:txBody>
      </p:sp>
      <p:sp>
        <p:nvSpPr>
          <p:cNvPr id="1499208" name="Rectangle 72"/>
          <p:cNvSpPr>
            <a:spLocks noChangeArrowheads="1"/>
          </p:cNvSpPr>
          <p:nvPr/>
        </p:nvSpPr>
        <p:spPr bwMode="auto">
          <a:xfrm>
            <a:off x="3643313" y="2405063"/>
            <a:ext cx="7794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NO PULSE</a:t>
            </a:r>
            <a:endParaRPr lang="en-US" sz="1200">
              <a:latin typeface="Arial" pitchFamily="34" charset="0"/>
            </a:endParaRPr>
          </a:p>
        </p:txBody>
      </p:sp>
      <p:sp>
        <p:nvSpPr>
          <p:cNvPr id="1499209" name="Rectangle 73"/>
          <p:cNvSpPr>
            <a:spLocks noChangeArrowheads="1"/>
          </p:cNvSpPr>
          <p:nvPr/>
        </p:nvSpPr>
        <p:spPr bwMode="auto">
          <a:xfrm>
            <a:off x="3869901" y="2681288"/>
            <a:ext cx="580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smtClean="0">
                <a:solidFill>
                  <a:srgbClr val="0000FF"/>
                </a:solidFill>
                <a:latin typeface="Arial" pitchFamily="34" charset="0"/>
              </a:rPr>
              <a:t>APNEIC</a:t>
            </a:r>
            <a:endParaRPr lang="en-US" sz="1200" dirty="0">
              <a:latin typeface="Arial" pitchFamily="34" charset="0"/>
            </a:endParaRPr>
          </a:p>
        </p:txBody>
      </p:sp>
      <p:sp>
        <p:nvSpPr>
          <p:cNvPr id="1499210" name="Rectangle 74"/>
          <p:cNvSpPr>
            <a:spLocks noChangeArrowheads="1"/>
          </p:cNvSpPr>
          <p:nvPr/>
        </p:nvSpPr>
        <p:spPr bwMode="auto">
          <a:xfrm>
            <a:off x="4349750" y="2071688"/>
            <a:ext cx="1241425"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211" name="Rectangle 75"/>
          <p:cNvSpPr>
            <a:spLocks noChangeArrowheads="1"/>
          </p:cNvSpPr>
          <p:nvPr/>
        </p:nvSpPr>
        <p:spPr bwMode="auto">
          <a:xfrm>
            <a:off x="4349750" y="2071688"/>
            <a:ext cx="1241425" cy="252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12" name="Rectangle 76"/>
          <p:cNvSpPr>
            <a:spLocks noChangeArrowheads="1"/>
          </p:cNvSpPr>
          <p:nvPr/>
        </p:nvSpPr>
        <p:spPr bwMode="auto">
          <a:xfrm>
            <a:off x="4745038" y="2106613"/>
            <a:ext cx="515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13" name="Rectangle 77"/>
          <p:cNvSpPr>
            <a:spLocks noChangeArrowheads="1"/>
          </p:cNvSpPr>
          <p:nvPr/>
        </p:nvSpPr>
        <p:spPr bwMode="auto">
          <a:xfrm>
            <a:off x="1089025" y="1296988"/>
            <a:ext cx="228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NO</a:t>
            </a:r>
            <a:endParaRPr lang="en-US" sz="1200">
              <a:latin typeface="Arial" pitchFamily="34" charset="0"/>
            </a:endParaRPr>
          </a:p>
        </p:txBody>
      </p:sp>
      <p:sp>
        <p:nvSpPr>
          <p:cNvPr id="1499214" name="Rectangle 78"/>
          <p:cNvSpPr>
            <a:spLocks noChangeArrowheads="1"/>
          </p:cNvSpPr>
          <p:nvPr/>
        </p:nvSpPr>
        <p:spPr bwMode="auto">
          <a:xfrm>
            <a:off x="1012825" y="2830513"/>
            <a:ext cx="304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YES</a:t>
            </a:r>
            <a:endParaRPr lang="en-US" sz="1200">
              <a:latin typeface="Arial" pitchFamily="34" charset="0"/>
            </a:endParaRPr>
          </a:p>
        </p:txBody>
      </p:sp>
      <p:sp>
        <p:nvSpPr>
          <p:cNvPr id="1499215" name="Rectangle 79"/>
          <p:cNvSpPr>
            <a:spLocks noChangeArrowheads="1"/>
          </p:cNvSpPr>
          <p:nvPr/>
        </p:nvSpPr>
        <p:spPr bwMode="auto">
          <a:xfrm>
            <a:off x="1012825" y="5002213"/>
            <a:ext cx="304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YES</a:t>
            </a:r>
            <a:endParaRPr lang="en-US" sz="1200">
              <a:latin typeface="Arial" pitchFamily="34" charset="0"/>
            </a:endParaRPr>
          </a:p>
        </p:txBody>
      </p:sp>
      <p:sp>
        <p:nvSpPr>
          <p:cNvPr id="1499216" name="Rectangle 80"/>
          <p:cNvSpPr>
            <a:spLocks noChangeArrowheads="1"/>
          </p:cNvSpPr>
          <p:nvPr/>
        </p:nvSpPr>
        <p:spPr bwMode="auto">
          <a:xfrm>
            <a:off x="3219450" y="3067050"/>
            <a:ext cx="904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BREATHING</a:t>
            </a:r>
            <a:endParaRPr lang="en-US" sz="1200">
              <a:latin typeface="Arial" pitchFamily="34" charset="0"/>
            </a:endParaRPr>
          </a:p>
        </p:txBody>
      </p:sp>
      <p:sp>
        <p:nvSpPr>
          <p:cNvPr id="1499217" name="Rectangle 81"/>
          <p:cNvSpPr>
            <a:spLocks noChangeArrowheads="1"/>
          </p:cNvSpPr>
          <p:nvPr/>
        </p:nvSpPr>
        <p:spPr bwMode="auto">
          <a:xfrm>
            <a:off x="127000" y="4075113"/>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&lt;</a:t>
            </a:r>
            <a:endParaRPr lang="en-US" sz="1200">
              <a:latin typeface="Arial" pitchFamily="34" charset="0"/>
            </a:endParaRPr>
          </a:p>
        </p:txBody>
      </p:sp>
      <p:sp>
        <p:nvSpPr>
          <p:cNvPr id="1499218" name="Rectangle 82"/>
          <p:cNvSpPr>
            <a:spLocks noChangeArrowheads="1"/>
          </p:cNvSpPr>
          <p:nvPr/>
        </p:nvSpPr>
        <p:spPr bwMode="auto">
          <a:xfrm>
            <a:off x="247650" y="4073525"/>
            <a:ext cx="211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30 </a:t>
            </a:r>
            <a:endParaRPr lang="en-US" sz="1200">
              <a:latin typeface="Arial" pitchFamily="34" charset="0"/>
            </a:endParaRPr>
          </a:p>
        </p:txBody>
      </p:sp>
      <p:sp>
        <p:nvSpPr>
          <p:cNvPr id="1499219" name="Rectangle 83"/>
          <p:cNvSpPr>
            <a:spLocks noChangeArrowheads="1"/>
          </p:cNvSpPr>
          <p:nvPr/>
        </p:nvSpPr>
        <p:spPr bwMode="auto">
          <a:xfrm>
            <a:off x="458788" y="4073525"/>
            <a:ext cx="515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20" name="Rectangle 84"/>
          <p:cNvSpPr>
            <a:spLocks noChangeArrowheads="1"/>
          </p:cNvSpPr>
          <p:nvPr/>
        </p:nvSpPr>
        <p:spPr bwMode="auto">
          <a:xfrm>
            <a:off x="142875" y="4295775"/>
            <a:ext cx="211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15 </a:t>
            </a:r>
            <a:endParaRPr lang="en-US" sz="1200">
              <a:solidFill>
                <a:srgbClr val="0000FF"/>
              </a:solidFill>
              <a:latin typeface="Arial" pitchFamily="34" charset="0"/>
            </a:endParaRPr>
          </a:p>
        </p:txBody>
      </p:sp>
      <p:sp>
        <p:nvSpPr>
          <p:cNvPr id="1499221" name="Rectangle 85"/>
          <p:cNvSpPr>
            <a:spLocks noChangeArrowheads="1"/>
          </p:cNvSpPr>
          <p:nvPr/>
        </p:nvSpPr>
        <p:spPr bwMode="auto">
          <a:xfrm>
            <a:off x="354013" y="4283075"/>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solidFill>
                <a:srgbClr val="0000FF"/>
              </a:solidFill>
              <a:latin typeface="Arial" pitchFamily="34" charset="0"/>
            </a:endParaRPr>
          </a:p>
        </p:txBody>
      </p:sp>
      <p:sp>
        <p:nvSpPr>
          <p:cNvPr id="1499222" name="Rectangle 86"/>
          <p:cNvSpPr>
            <a:spLocks noChangeArrowheads="1"/>
          </p:cNvSpPr>
          <p:nvPr/>
        </p:nvSpPr>
        <p:spPr bwMode="auto">
          <a:xfrm>
            <a:off x="433388" y="4295775"/>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45 </a:t>
            </a:r>
            <a:endParaRPr lang="en-US" sz="1200">
              <a:solidFill>
                <a:srgbClr val="0000FF"/>
              </a:solidFill>
              <a:latin typeface="Arial" pitchFamily="34" charset="0"/>
            </a:endParaRPr>
          </a:p>
        </p:txBody>
      </p:sp>
      <p:sp>
        <p:nvSpPr>
          <p:cNvPr id="1499223" name="Rectangle 87"/>
          <p:cNvSpPr>
            <a:spLocks noChangeArrowheads="1"/>
          </p:cNvSpPr>
          <p:nvPr/>
        </p:nvSpPr>
        <p:spPr bwMode="auto">
          <a:xfrm>
            <a:off x="644525" y="42830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
            </a:r>
            <a:endParaRPr lang="en-US" sz="1200">
              <a:solidFill>
                <a:srgbClr val="0000FF"/>
              </a:solidFill>
              <a:latin typeface="Arial" pitchFamily="34" charset="0"/>
            </a:endParaRPr>
          </a:p>
        </p:txBody>
      </p:sp>
      <p:sp>
        <p:nvSpPr>
          <p:cNvPr id="1499224" name="Rectangle 88"/>
          <p:cNvSpPr>
            <a:spLocks noChangeArrowheads="1"/>
          </p:cNvSpPr>
          <p:nvPr/>
        </p:nvSpPr>
        <p:spPr bwMode="auto">
          <a:xfrm>
            <a:off x="2690813" y="3684588"/>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&gt;</a:t>
            </a:r>
            <a:endParaRPr lang="en-US" sz="1200" b="1">
              <a:latin typeface="Arial" pitchFamily="34" charset="0"/>
            </a:endParaRPr>
          </a:p>
        </p:txBody>
      </p:sp>
      <p:sp>
        <p:nvSpPr>
          <p:cNvPr id="1499225" name="Rectangle 89"/>
          <p:cNvSpPr>
            <a:spLocks noChangeArrowheads="1"/>
          </p:cNvSpPr>
          <p:nvPr/>
        </p:nvSpPr>
        <p:spPr bwMode="auto">
          <a:xfrm>
            <a:off x="2863850" y="3670300"/>
            <a:ext cx="211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30 </a:t>
            </a:r>
            <a:endParaRPr lang="en-US" sz="1200">
              <a:latin typeface="Arial" pitchFamily="34" charset="0"/>
            </a:endParaRPr>
          </a:p>
        </p:txBody>
      </p:sp>
      <p:sp>
        <p:nvSpPr>
          <p:cNvPr id="1499226" name="Rectangle 90"/>
          <p:cNvSpPr>
            <a:spLocks noChangeArrowheads="1"/>
          </p:cNvSpPr>
          <p:nvPr/>
        </p:nvSpPr>
        <p:spPr bwMode="auto">
          <a:xfrm>
            <a:off x="3109913" y="3670300"/>
            <a:ext cx="515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29" name="Rectangle 93"/>
          <p:cNvSpPr>
            <a:spLocks noChangeArrowheads="1"/>
          </p:cNvSpPr>
          <p:nvPr/>
        </p:nvSpPr>
        <p:spPr bwMode="auto">
          <a:xfrm>
            <a:off x="2976353" y="3959225"/>
            <a:ext cx="432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smtClean="0">
                <a:solidFill>
                  <a:srgbClr val="0000FF"/>
                </a:solidFill>
                <a:latin typeface="Arial" pitchFamily="34" charset="0"/>
              </a:rPr>
              <a:t> </a:t>
            </a:r>
            <a:endParaRPr lang="en-US" sz="1200" dirty="0">
              <a:latin typeface="Arial" pitchFamily="34" charset="0"/>
            </a:endParaRPr>
          </a:p>
        </p:txBody>
      </p:sp>
      <p:sp>
        <p:nvSpPr>
          <p:cNvPr id="1499231" name="Rectangle 95"/>
          <p:cNvSpPr>
            <a:spLocks noChangeArrowheads="1"/>
          </p:cNvSpPr>
          <p:nvPr/>
        </p:nvSpPr>
        <p:spPr bwMode="auto">
          <a:xfrm>
            <a:off x="2314575" y="3967163"/>
            <a:ext cx="10970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en-US" sz="1200" b="1" dirty="0" smtClean="0">
                <a:solidFill>
                  <a:srgbClr val="0000FF"/>
                </a:solidFill>
                <a:latin typeface="Arial" pitchFamily="34" charset="0"/>
              </a:rPr>
              <a:t>45 &gt; OR &lt; 15 </a:t>
            </a:r>
            <a:endParaRPr lang="en-US" sz="1200" dirty="0">
              <a:latin typeface="Arial" pitchFamily="34" charset="0"/>
            </a:endParaRPr>
          </a:p>
        </p:txBody>
      </p:sp>
      <p:sp>
        <p:nvSpPr>
          <p:cNvPr id="1499232" name="Rectangle 96"/>
          <p:cNvSpPr>
            <a:spLocks noChangeArrowheads="1"/>
          </p:cNvSpPr>
          <p:nvPr/>
        </p:nvSpPr>
        <p:spPr bwMode="auto">
          <a:xfrm>
            <a:off x="3527425" y="395922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
            </a:r>
            <a:endParaRPr lang="en-US" sz="1200">
              <a:latin typeface="Arial" pitchFamily="34" charset="0"/>
            </a:endParaRPr>
          </a:p>
        </p:txBody>
      </p:sp>
      <p:sp>
        <p:nvSpPr>
          <p:cNvPr id="1499233" name="Rectangle 97"/>
          <p:cNvSpPr>
            <a:spLocks noChangeArrowheads="1"/>
          </p:cNvSpPr>
          <p:nvPr/>
        </p:nvSpPr>
        <p:spPr bwMode="auto">
          <a:xfrm>
            <a:off x="1921623" y="4305455"/>
            <a:ext cx="2675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sz="1200" b="1" dirty="0" smtClean="0">
                <a:solidFill>
                  <a:srgbClr val="000000"/>
                </a:solidFill>
                <a:latin typeface="Arial" pitchFamily="34" charset="0"/>
              </a:rPr>
              <a:t>ADULT </a:t>
            </a:r>
          </a:p>
          <a:p>
            <a:pPr algn="ctr">
              <a:spcBef>
                <a:spcPct val="0"/>
              </a:spcBef>
            </a:pPr>
            <a:r>
              <a:rPr lang="en-US" sz="1200" b="1" dirty="0" smtClean="0">
                <a:latin typeface="Arial" pitchFamily="34" charset="0"/>
              </a:rPr>
              <a:t>CR </a:t>
            </a:r>
            <a:r>
              <a:rPr lang="en-US" sz="1200" b="1" dirty="0">
                <a:latin typeface="Arial" pitchFamily="34" charset="0"/>
              </a:rPr>
              <a:t>&gt;2 Sec </a:t>
            </a:r>
            <a:r>
              <a:rPr lang="en-US" sz="1200" b="1" dirty="0" smtClean="0">
                <a:latin typeface="Arial" pitchFamily="34" charset="0"/>
              </a:rPr>
              <a:t>or NO </a:t>
            </a:r>
            <a:r>
              <a:rPr lang="en-US" sz="1200" b="1" dirty="0">
                <a:latin typeface="Arial" pitchFamily="34" charset="0"/>
              </a:rPr>
              <a:t>PALPABLE PULSE </a:t>
            </a:r>
            <a:endParaRPr lang="en-US" sz="1200" dirty="0">
              <a:latin typeface="Arial" pitchFamily="34" charset="0"/>
            </a:endParaRPr>
          </a:p>
        </p:txBody>
      </p:sp>
      <p:sp>
        <p:nvSpPr>
          <p:cNvPr id="1499239" name="Rectangle 103"/>
          <p:cNvSpPr>
            <a:spLocks noChangeArrowheads="1"/>
          </p:cNvSpPr>
          <p:nvPr/>
        </p:nvSpPr>
        <p:spPr bwMode="auto">
          <a:xfrm>
            <a:off x="2213754" y="4737100"/>
            <a:ext cx="21764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smtClean="0">
                <a:solidFill>
                  <a:srgbClr val="0000FF"/>
                </a:solidFill>
                <a:latin typeface="Arial" pitchFamily="34" charset="0"/>
              </a:rPr>
              <a:t>PEDI - NO </a:t>
            </a:r>
            <a:r>
              <a:rPr lang="en-US" sz="1200" b="1" dirty="0">
                <a:solidFill>
                  <a:srgbClr val="0000FF"/>
                </a:solidFill>
                <a:latin typeface="Arial" pitchFamily="34" charset="0"/>
              </a:rPr>
              <a:t>PALPABLE PULSE </a:t>
            </a:r>
            <a:endParaRPr lang="en-US" sz="1200" dirty="0">
              <a:latin typeface="Arial" pitchFamily="34" charset="0"/>
            </a:endParaRPr>
          </a:p>
        </p:txBody>
      </p:sp>
      <p:sp>
        <p:nvSpPr>
          <p:cNvPr id="1499242" name="Rectangle 106"/>
          <p:cNvSpPr>
            <a:spLocks noChangeArrowheads="1"/>
          </p:cNvSpPr>
          <p:nvPr/>
        </p:nvSpPr>
        <p:spPr bwMode="auto">
          <a:xfrm>
            <a:off x="4567238" y="4543425"/>
            <a:ext cx="1171575" cy="298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243" name="Rectangle 107"/>
          <p:cNvSpPr>
            <a:spLocks noChangeArrowheads="1"/>
          </p:cNvSpPr>
          <p:nvPr/>
        </p:nvSpPr>
        <p:spPr bwMode="auto">
          <a:xfrm>
            <a:off x="4567238" y="4543425"/>
            <a:ext cx="1171575" cy="29845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45" name="Rectangle 109"/>
          <p:cNvSpPr>
            <a:spLocks noChangeArrowheads="1"/>
          </p:cNvSpPr>
          <p:nvPr/>
        </p:nvSpPr>
        <p:spPr bwMode="auto">
          <a:xfrm>
            <a:off x="4284663" y="5005388"/>
            <a:ext cx="30749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 INAPPROPRIATE POSTURING OR “U”</a:t>
            </a:r>
            <a:endParaRPr lang="en-US" sz="1200">
              <a:latin typeface="Arial" pitchFamily="34" charset="0"/>
            </a:endParaRPr>
          </a:p>
        </p:txBody>
      </p:sp>
      <p:sp>
        <p:nvSpPr>
          <p:cNvPr id="1499246" name="Rectangle 110"/>
          <p:cNvSpPr>
            <a:spLocks noChangeArrowheads="1"/>
          </p:cNvSpPr>
          <p:nvPr/>
        </p:nvSpPr>
        <p:spPr bwMode="auto">
          <a:xfrm>
            <a:off x="5192713" y="5211763"/>
            <a:ext cx="50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247" name="Rectangle 111"/>
          <p:cNvSpPr>
            <a:spLocks noChangeArrowheads="1"/>
          </p:cNvSpPr>
          <p:nvPr/>
        </p:nvSpPr>
        <p:spPr bwMode="auto">
          <a:xfrm>
            <a:off x="5310188" y="5226050"/>
            <a:ext cx="8207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PEDIATRIC</a:t>
            </a:r>
            <a:endParaRPr lang="en-US" sz="1200">
              <a:latin typeface="Arial" pitchFamily="34" charset="0"/>
            </a:endParaRPr>
          </a:p>
        </p:txBody>
      </p:sp>
      <p:sp>
        <p:nvSpPr>
          <p:cNvPr id="1499248" name="Rectangle 112"/>
          <p:cNvSpPr>
            <a:spLocks noChangeArrowheads="1"/>
          </p:cNvSpPr>
          <p:nvPr/>
        </p:nvSpPr>
        <p:spPr bwMode="auto">
          <a:xfrm>
            <a:off x="6172200" y="5226050"/>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249" name="Rectangle 113"/>
          <p:cNvSpPr>
            <a:spLocks noChangeArrowheads="1"/>
          </p:cNvSpPr>
          <p:nvPr/>
        </p:nvSpPr>
        <p:spPr bwMode="auto">
          <a:xfrm>
            <a:off x="6469063" y="5356225"/>
            <a:ext cx="1169987" cy="298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250" name="Rectangle 114"/>
          <p:cNvSpPr>
            <a:spLocks noChangeArrowheads="1"/>
          </p:cNvSpPr>
          <p:nvPr/>
        </p:nvSpPr>
        <p:spPr bwMode="auto">
          <a:xfrm>
            <a:off x="6469063" y="5356225"/>
            <a:ext cx="1169987" cy="29845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52" name="Freeform 116"/>
          <p:cNvSpPr>
            <a:spLocks/>
          </p:cNvSpPr>
          <p:nvPr/>
        </p:nvSpPr>
        <p:spPr bwMode="auto">
          <a:xfrm>
            <a:off x="790575" y="4440238"/>
            <a:ext cx="1266825" cy="504825"/>
          </a:xfrm>
          <a:custGeom>
            <a:avLst/>
            <a:gdLst>
              <a:gd name="T0" fmla="*/ 375 w 500"/>
              <a:gd name="T1" fmla="*/ 0 h 318"/>
              <a:gd name="T2" fmla="*/ 125 w 500"/>
              <a:gd name="T3" fmla="*/ 0 h 318"/>
              <a:gd name="T4" fmla="*/ 0 w 500"/>
              <a:gd name="T5" fmla="*/ 159 h 318"/>
              <a:gd name="T6" fmla="*/ 125 w 500"/>
              <a:gd name="T7" fmla="*/ 318 h 318"/>
              <a:gd name="T8" fmla="*/ 375 w 500"/>
              <a:gd name="T9" fmla="*/ 318 h 318"/>
              <a:gd name="T10" fmla="*/ 500 w 500"/>
              <a:gd name="T11" fmla="*/ 159 h 318"/>
              <a:gd name="T12" fmla="*/ 375 w 50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500" h="318">
                <a:moveTo>
                  <a:pt x="375" y="0"/>
                </a:moveTo>
                <a:lnTo>
                  <a:pt x="125" y="0"/>
                </a:lnTo>
                <a:lnTo>
                  <a:pt x="0" y="159"/>
                </a:lnTo>
                <a:lnTo>
                  <a:pt x="125" y="318"/>
                </a:lnTo>
                <a:lnTo>
                  <a:pt x="375" y="318"/>
                </a:lnTo>
                <a:lnTo>
                  <a:pt x="500" y="159"/>
                </a:lnTo>
                <a:lnTo>
                  <a:pt x="375"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53" name="Freeform 117"/>
          <p:cNvSpPr>
            <a:spLocks/>
          </p:cNvSpPr>
          <p:nvPr/>
        </p:nvSpPr>
        <p:spPr bwMode="auto">
          <a:xfrm>
            <a:off x="790575" y="4440238"/>
            <a:ext cx="1266825" cy="504825"/>
          </a:xfrm>
          <a:custGeom>
            <a:avLst/>
            <a:gdLst>
              <a:gd name="T0" fmla="*/ 375 w 500"/>
              <a:gd name="T1" fmla="*/ 0 h 318"/>
              <a:gd name="T2" fmla="*/ 125 w 500"/>
              <a:gd name="T3" fmla="*/ 0 h 318"/>
              <a:gd name="T4" fmla="*/ 0 w 500"/>
              <a:gd name="T5" fmla="*/ 159 h 318"/>
              <a:gd name="T6" fmla="*/ 125 w 500"/>
              <a:gd name="T7" fmla="*/ 318 h 318"/>
              <a:gd name="T8" fmla="*/ 375 w 500"/>
              <a:gd name="T9" fmla="*/ 318 h 318"/>
              <a:gd name="T10" fmla="*/ 500 w 500"/>
              <a:gd name="T11" fmla="*/ 159 h 318"/>
              <a:gd name="T12" fmla="*/ 375 w 50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500" h="318">
                <a:moveTo>
                  <a:pt x="375" y="0"/>
                </a:moveTo>
                <a:lnTo>
                  <a:pt x="125" y="0"/>
                </a:lnTo>
                <a:lnTo>
                  <a:pt x="0" y="159"/>
                </a:lnTo>
                <a:lnTo>
                  <a:pt x="125" y="318"/>
                </a:lnTo>
                <a:lnTo>
                  <a:pt x="375" y="318"/>
                </a:lnTo>
                <a:lnTo>
                  <a:pt x="500" y="159"/>
                </a:lnTo>
                <a:lnTo>
                  <a:pt x="375"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54" name="Rectangle 118"/>
          <p:cNvSpPr>
            <a:spLocks noChangeArrowheads="1"/>
          </p:cNvSpPr>
          <p:nvPr/>
        </p:nvSpPr>
        <p:spPr bwMode="auto">
          <a:xfrm>
            <a:off x="1016000" y="45783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Perfusion</a:t>
            </a:r>
            <a:endParaRPr lang="en-US" sz="1200" b="1">
              <a:latin typeface="Arial" pitchFamily="34" charset="0"/>
            </a:endParaRPr>
          </a:p>
        </p:txBody>
      </p:sp>
      <p:sp>
        <p:nvSpPr>
          <p:cNvPr id="1499255" name="Rectangle 119"/>
          <p:cNvSpPr>
            <a:spLocks noChangeArrowheads="1"/>
          </p:cNvSpPr>
          <p:nvPr/>
        </p:nvSpPr>
        <p:spPr bwMode="auto">
          <a:xfrm>
            <a:off x="1757363" y="4578350"/>
            <a:ext cx="93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b="1">
              <a:latin typeface="Arial" pitchFamily="34" charset="0"/>
            </a:endParaRPr>
          </a:p>
        </p:txBody>
      </p:sp>
      <p:sp>
        <p:nvSpPr>
          <p:cNvPr id="1499256" name="Rectangle 120"/>
          <p:cNvSpPr>
            <a:spLocks noChangeArrowheads="1"/>
          </p:cNvSpPr>
          <p:nvPr/>
        </p:nvSpPr>
        <p:spPr bwMode="auto">
          <a:xfrm>
            <a:off x="2165350" y="53324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DOESN’T OBEY COMMANDS</a:t>
            </a:r>
            <a:endParaRPr lang="en-US" sz="1200">
              <a:latin typeface="Arial" pitchFamily="34" charset="0"/>
            </a:endParaRPr>
          </a:p>
        </p:txBody>
      </p:sp>
      <p:sp>
        <p:nvSpPr>
          <p:cNvPr id="1499257" name="Rectangle 121"/>
          <p:cNvSpPr>
            <a:spLocks noChangeArrowheads="1"/>
          </p:cNvSpPr>
          <p:nvPr/>
        </p:nvSpPr>
        <p:spPr bwMode="auto">
          <a:xfrm>
            <a:off x="2863850" y="5541963"/>
            <a:ext cx="515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58" name="Freeform 122"/>
          <p:cNvSpPr>
            <a:spLocks/>
          </p:cNvSpPr>
          <p:nvPr/>
        </p:nvSpPr>
        <p:spPr bwMode="auto">
          <a:xfrm>
            <a:off x="828675" y="5287963"/>
            <a:ext cx="1265238" cy="503237"/>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59" name="Freeform 123"/>
          <p:cNvSpPr>
            <a:spLocks/>
          </p:cNvSpPr>
          <p:nvPr/>
        </p:nvSpPr>
        <p:spPr bwMode="auto">
          <a:xfrm>
            <a:off x="828675" y="5287963"/>
            <a:ext cx="1265238" cy="503237"/>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60" name="Rectangle 124"/>
          <p:cNvSpPr>
            <a:spLocks noChangeArrowheads="1"/>
          </p:cNvSpPr>
          <p:nvPr/>
        </p:nvSpPr>
        <p:spPr bwMode="auto">
          <a:xfrm>
            <a:off x="1233488" y="5356225"/>
            <a:ext cx="5254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Mental </a:t>
            </a:r>
            <a:endParaRPr lang="en-US" sz="1200" b="1">
              <a:latin typeface="Arial" pitchFamily="34" charset="0"/>
            </a:endParaRPr>
          </a:p>
        </p:txBody>
      </p:sp>
      <p:sp>
        <p:nvSpPr>
          <p:cNvPr id="1499261" name="Rectangle 125"/>
          <p:cNvSpPr>
            <a:spLocks noChangeArrowheads="1"/>
          </p:cNvSpPr>
          <p:nvPr/>
        </p:nvSpPr>
        <p:spPr bwMode="auto">
          <a:xfrm>
            <a:off x="1228725" y="5507038"/>
            <a:ext cx="465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Status</a:t>
            </a:r>
            <a:endParaRPr lang="en-US" sz="1200" b="1">
              <a:latin typeface="Arial" pitchFamily="34" charset="0"/>
            </a:endParaRPr>
          </a:p>
        </p:txBody>
      </p:sp>
      <p:sp>
        <p:nvSpPr>
          <p:cNvPr id="1499262" name="Rectangle 126"/>
          <p:cNvSpPr>
            <a:spLocks noChangeArrowheads="1"/>
          </p:cNvSpPr>
          <p:nvPr/>
        </p:nvSpPr>
        <p:spPr bwMode="auto">
          <a:xfrm>
            <a:off x="1755775" y="5500688"/>
            <a:ext cx="93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b="1">
              <a:latin typeface="Arial" pitchFamily="34" charset="0"/>
            </a:endParaRPr>
          </a:p>
        </p:txBody>
      </p:sp>
      <p:sp>
        <p:nvSpPr>
          <p:cNvPr id="1499263" name="Line 127"/>
          <p:cNvSpPr>
            <a:spLocks noChangeShapeType="1"/>
          </p:cNvSpPr>
          <p:nvPr/>
        </p:nvSpPr>
        <p:spPr bwMode="auto">
          <a:xfrm>
            <a:off x="1460500" y="4945063"/>
            <a:ext cx="1588" cy="2778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64" name="Freeform 128"/>
          <p:cNvSpPr>
            <a:spLocks/>
          </p:cNvSpPr>
          <p:nvPr/>
        </p:nvSpPr>
        <p:spPr bwMode="auto">
          <a:xfrm>
            <a:off x="1398588" y="5211763"/>
            <a:ext cx="122237" cy="76200"/>
          </a:xfrm>
          <a:custGeom>
            <a:avLst/>
            <a:gdLst>
              <a:gd name="T0" fmla="*/ 48 w 48"/>
              <a:gd name="T1" fmla="*/ 0 h 48"/>
              <a:gd name="T2" fmla="*/ 24 w 48"/>
              <a:gd name="T3" fmla="*/ 48 h 48"/>
              <a:gd name="T4" fmla="*/ 0 w 48"/>
              <a:gd name="T5" fmla="*/ 0 h 48"/>
              <a:gd name="T6" fmla="*/ 48 w 48"/>
              <a:gd name="T7" fmla="*/ 0 h 48"/>
            </a:gdLst>
            <a:ahLst/>
            <a:cxnLst>
              <a:cxn ang="0">
                <a:pos x="T0" y="T1"/>
              </a:cxn>
              <a:cxn ang="0">
                <a:pos x="T2" y="T3"/>
              </a:cxn>
              <a:cxn ang="0">
                <a:pos x="T4" y="T5"/>
              </a:cxn>
              <a:cxn ang="0">
                <a:pos x="T6" y="T7"/>
              </a:cxn>
            </a:cxnLst>
            <a:rect l="0" t="0" r="r" b="b"/>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65" name="Line 129"/>
          <p:cNvSpPr>
            <a:spLocks noChangeShapeType="1"/>
          </p:cNvSpPr>
          <p:nvPr/>
        </p:nvSpPr>
        <p:spPr bwMode="auto">
          <a:xfrm>
            <a:off x="1460500" y="4143375"/>
            <a:ext cx="1588" cy="231775"/>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66" name="Freeform 130"/>
          <p:cNvSpPr>
            <a:spLocks/>
          </p:cNvSpPr>
          <p:nvPr/>
        </p:nvSpPr>
        <p:spPr bwMode="auto">
          <a:xfrm>
            <a:off x="1398588" y="4365625"/>
            <a:ext cx="122237" cy="74613"/>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67" name="Line 131"/>
          <p:cNvSpPr>
            <a:spLocks noChangeShapeType="1"/>
          </p:cNvSpPr>
          <p:nvPr/>
        </p:nvSpPr>
        <p:spPr bwMode="auto">
          <a:xfrm>
            <a:off x="1460500" y="2036763"/>
            <a:ext cx="1588" cy="153670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68" name="Freeform 132"/>
          <p:cNvSpPr>
            <a:spLocks/>
          </p:cNvSpPr>
          <p:nvPr/>
        </p:nvSpPr>
        <p:spPr bwMode="auto">
          <a:xfrm>
            <a:off x="1398588" y="3563938"/>
            <a:ext cx="122237" cy="76200"/>
          </a:xfrm>
          <a:custGeom>
            <a:avLst/>
            <a:gdLst>
              <a:gd name="T0" fmla="*/ 48 w 48"/>
              <a:gd name="T1" fmla="*/ 0 h 48"/>
              <a:gd name="T2" fmla="*/ 24 w 48"/>
              <a:gd name="T3" fmla="*/ 48 h 48"/>
              <a:gd name="T4" fmla="*/ 0 w 48"/>
              <a:gd name="T5" fmla="*/ 0 h 48"/>
              <a:gd name="T6" fmla="*/ 48 w 48"/>
              <a:gd name="T7" fmla="*/ 0 h 48"/>
            </a:gdLst>
            <a:ahLst/>
            <a:cxnLst>
              <a:cxn ang="0">
                <a:pos x="T0" y="T1"/>
              </a:cxn>
              <a:cxn ang="0">
                <a:pos x="T2" y="T3"/>
              </a:cxn>
              <a:cxn ang="0">
                <a:pos x="T4" y="T5"/>
              </a:cxn>
              <a:cxn ang="0">
                <a:pos x="T6" y="T7"/>
              </a:cxn>
            </a:cxnLst>
            <a:rect l="0" t="0" r="r" b="b"/>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69" name="Line 133"/>
          <p:cNvSpPr>
            <a:spLocks noChangeShapeType="1"/>
          </p:cNvSpPr>
          <p:nvPr/>
        </p:nvSpPr>
        <p:spPr bwMode="auto">
          <a:xfrm>
            <a:off x="1460500" y="1258888"/>
            <a:ext cx="1588" cy="2095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0" name="Freeform 134"/>
          <p:cNvSpPr>
            <a:spLocks/>
          </p:cNvSpPr>
          <p:nvPr/>
        </p:nvSpPr>
        <p:spPr bwMode="auto">
          <a:xfrm>
            <a:off x="1398588" y="1458913"/>
            <a:ext cx="122237" cy="74612"/>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1" name="Line 135"/>
          <p:cNvSpPr>
            <a:spLocks noChangeShapeType="1"/>
          </p:cNvSpPr>
          <p:nvPr/>
        </p:nvSpPr>
        <p:spPr bwMode="auto">
          <a:xfrm>
            <a:off x="2057400" y="1006475"/>
            <a:ext cx="666750"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2" name="Freeform 136"/>
          <p:cNvSpPr>
            <a:spLocks/>
          </p:cNvSpPr>
          <p:nvPr/>
        </p:nvSpPr>
        <p:spPr bwMode="auto">
          <a:xfrm>
            <a:off x="2709863" y="969963"/>
            <a:ext cx="120650" cy="74612"/>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3" name="Line 137"/>
          <p:cNvSpPr>
            <a:spLocks noChangeShapeType="1"/>
          </p:cNvSpPr>
          <p:nvPr/>
        </p:nvSpPr>
        <p:spPr bwMode="auto">
          <a:xfrm>
            <a:off x="4002088" y="1006475"/>
            <a:ext cx="479425"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4" name="Freeform 138"/>
          <p:cNvSpPr>
            <a:spLocks/>
          </p:cNvSpPr>
          <p:nvPr/>
        </p:nvSpPr>
        <p:spPr bwMode="auto">
          <a:xfrm>
            <a:off x="4465638" y="969963"/>
            <a:ext cx="119062" cy="74612"/>
          </a:xfrm>
          <a:custGeom>
            <a:avLst/>
            <a:gdLst>
              <a:gd name="T0" fmla="*/ 0 w 47"/>
              <a:gd name="T1" fmla="*/ 0 h 47"/>
              <a:gd name="T2" fmla="*/ 47 w 47"/>
              <a:gd name="T3" fmla="*/ 23 h 47"/>
              <a:gd name="T4" fmla="*/ 0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lnTo>
                  <a:pt x="47"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5" name="Line 139"/>
          <p:cNvSpPr>
            <a:spLocks noChangeShapeType="1"/>
          </p:cNvSpPr>
          <p:nvPr/>
        </p:nvSpPr>
        <p:spPr bwMode="auto">
          <a:xfrm>
            <a:off x="4349750" y="1716088"/>
            <a:ext cx="1062038"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6" name="Freeform 140"/>
          <p:cNvSpPr>
            <a:spLocks/>
          </p:cNvSpPr>
          <p:nvPr/>
        </p:nvSpPr>
        <p:spPr bwMode="auto">
          <a:xfrm>
            <a:off x="5395913" y="1679575"/>
            <a:ext cx="122237" cy="74613"/>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7" name="Line 141"/>
          <p:cNvSpPr>
            <a:spLocks noChangeShapeType="1"/>
          </p:cNvSpPr>
          <p:nvPr/>
        </p:nvSpPr>
        <p:spPr bwMode="auto">
          <a:xfrm>
            <a:off x="3143250" y="2197100"/>
            <a:ext cx="1206500"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8" name="Line 142"/>
          <p:cNvSpPr>
            <a:spLocks noChangeShapeType="1"/>
          </p:cNvSpPr>
          <p:nvPr/>
        </p:nvSpPr>
        <p:spPr bwMode="auto">
          <a:xfrm>
            <a:off x="3525838" y="1900238"/>
            <a:ext cx="1587" cy="29686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9" name="Rectangle 143"/>
          <p:cNvSpPr>
            <a:spLocks noChangeArrowheads="1"/>
          </p:cNvSpPr>
          <p:nvPr/>
        </p:nvSpPr>
        <p:spPr bwMode="auto">
          <a:xfrm>
            <a:off x="1900238" y="2071688"/>
            <a:ext cx="1243012"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280" name="Rectangle 144"/>
          <p:cNvSpPr>
            <a:spLocks noChangeArrowheads="1"/>
          </p:cNvSpPr>
          <p:nvPr/>
        </p:nvSpPr>
        <p:spPr bwMode="auto">
          <a:xfrm>
            <a:off x="1900238" y="2071688"/>
            <a:ext cx="1243012" cy="252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81" name="Rectangle 145"/>
          <p:cNvSpPr>
            <a:spLocks noChangeArrowheads="1"/>
          </p:cNvSpPr>
          <p:nvPr/>
        </p:nvSpPr>
        <p:spPr bwMode="auto">
          <a:xfrm>
            <a:off x="2127250" y="2135188"/>
            <a:ext cx="820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PEDIATRIC</a:t>
            </a:r>
            <a:endParaRPr lang="en-US" sz="1200">
              <a:latin typeface="Arial" pitchFamily="34" charset="0"/>
            </a:endParaRPr>
          </a:p>
        </p:txBody>
      </p:sp>
      <p:sp>
        <p:nvSpPr>
          <p:cNvPr id="1499282" name="Line 146"/>
          <p:cNvSpPr>
            <a:spLocks noChangeShapeType="1"/>
          </p:cNvSpPr>
          <p:nvPr/>
        </p:nvSpPr>
        <p:spPr bwMode="auto">
          <a:xfrm>
            <a:off x="2339975" y="2324100"/>
            <a:ext cx="1588" cy="3571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3" name="Freeform 147"/>
          <p:cNvSpPr>
            <a:spLocks/>
          </p:cNvSpPr>
          <p:nvPr/>
        </p:nvSpPr>
        <p:spPr bwMode="auto">
          <a:xfrm>
            <a:off x="2278063" y="2671763"/>
            <a:ext cx="119062" cy="74612"/>
          </a:xfrm>
          <a:custGeom>
            <a:avLst/>
            <a:gdLst>
              <a:gd name="T0" fmla="*/ 47 w 47"/>
              <a:gd name="T1" fmla="*/ 0 h 47"/>
              <a:gd name="T2" fmla="*/ 24 w 47"/>
              <a:gd name="T3" fmla="*/ 47 h 47"/>
              <a:gd name="T4" fmla="*/ 0 w 47"/>
              <a:gd name="T5" fmla="*/ 0 h 47"/>
              <a:gd name="T6" fmla="*/ 47 w 47"/>
              <a:gd name="T7" fmla="*/ 0 h 47"/>
            </a:gdLst>
            <a:ahLst/>
            <a:cxnLst>
              <a:cxn ang="0">
                <a:pos x="T0" y="T1"/>
              </a:cxn>
              <a:cxn ang="0">
                <a:pos x="T2" y="T3"/>
              </a:cxn>
              <a:cxn ang="0">
                <a:pos x="T4" y="T5"/>
              </a:cxn>
              <a:cxn ang="0">
                <a:pos x="T6" y="T7"/>
              </a:cxn>
            </a:cxnLst>
            <a:rect l="0" t="0" r="r" b="b"/>
            <a:pathLst>
              <a:path w="47" h="47">
                <a:moveTo>
                  <a:pt x="47" y="0"/>
                </a:moveTo>
                <a:lnTo>
                  <a:pt x="24"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84" name="Line 148"/>
          <p:cNvSpPr>
            <a:spLocks noChangeShapeType="1"/>
          </p:cNvSpPr>
          <p:nvPr/>
        </p:nvSpPr>
        <p:spPr bwMode="auto">
          <a:xfrm>
            <a:off x="3125788" y="3021013"/>
            <a:ext cx="1587" cy="2095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5" name="Freeform 149"/>
          <p:cNvSpPr>
            <a:spLocks/>
          </p:cNvSpPr>
          <p:nvPr/>
        </p:nvSpPr>
        <p:spPr bwMode="auto">
          <a:xfrm>
            <a:off x="3063875" y="3221038"/>
            <a:ext cx="119063" cy="74612"/>
          </a:xfrm>
          <a:custGeom>
            <a:avLst/>
            <a:gdLst>
              <a:gd name="T0" fmla="*/ 47 w 47"/>
              <a:gd name="T1" fmla="*/ 0 h 47"/>
              <a:gd name="T2" fmla="*/ 24 w 47"/>
              <a:gd name="T3" fmla="*/ 47 h 47"/>
              <a:gd name="T4" fmla="*/ 0 w 47"/>
              <a:gd name="T5" fmla="*/ 0 h 47"/>
              <a:gd name="T6" fmla="*/ 47 w 47"/>
              <a:gd name="T7" fmla="*/ 0 h 47"/>
            </a:gdLst>
            <a:ahLst/>
            <a:cxnLst>
              <a:cxn ang="0">
                <a:pos x="T0" y="T1"/>
              </a:cxn>
              <a:cxn ang="0">
                <a:pos x="T2" y="T3"/>
              </a:cxn>
              <a:cxn ang="0">
                <a:pos x="T4" y="T5"/>
              </a:cxn>
              <a:cxn ang="0">
                <a:pos x="T6" y="T7"/>
              </a:cxn>
            </a:cxnLst>
            <a:rect l="0" t="0" r="r" b="b"/>
            <a:pathLst>
              <a:path w="47" h="47">
                <a:moveTo>
                  <a:pt x="47" y="0"/>
                </a:moveTo>
                <a:lnTo>
                  <a:pt x="24"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86" name="Line 150"/>
          <p:cNvSpPr>
            <a:spLocks noChangeShapeType="1"/>
          </p:cNvSpPr>
          <p:nvPr/>
        </p:nvSpPr>
        <p:spPr bwMode="auto">
          <a:xfrm>
            <a:off x="2057400" y="3890963"/>
            <a:ext cx="2403475"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7" name="Freeform 151"/>
          <p:cNvSpPr>
            <a:spLocks/>
          </p:cNvSpPr>
          <p:nvPr/>
        </p:nvSpPr>
        <p:spPr bwMode="auto">
          <a:xfrm>
            <a:off x="4445000" y="3854450"/>
            <a:ext cx="122238" cy="74613"/>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88" name="Line 152"/>
          <p:cNvSpPr>
            <a:spLocks noChangeShapeType="1"/>
          </p:cNvSpPr>
          <p:nvPr/>
        </p:nvSpPr>
        <p:spPr bwMode="auto">
          <a:xfrm>
            <a:off x="1423988" y="5791200"/>
            <a:ext cx="3175" cy="16033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9" name="Rectangle 153"/>
          <p:cNvSpPr>
            <a:spLocks noChangeArrowheads="1"/>
          </p:cNvSpPr>
          <p:nvPr/>
        </p:nvSpPr>
        <p:spPr bwMode="auto">
          <a:xfrm>
            <a:off x="2871788" y="5778500"/>
            <a:ext cx="14303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OBEY COMMANDS </a:t>
            </a:r>
            <a:endParaRPr lang="en-US" sz="1200">
              <a:latin typeface="Arial" pitchFamily="34" charset="0"/>
            </a:endParaRPr>
          </a:p>
        </p:txBody>
      </p:sp>
      <p:sp>
        <p:nvSpPr>
          <p:cNvPr id="1499290" name="Rectangle 154"/>
          <p:cNvSpPr>
            <a:spLocks noChangeArrowheads="1"/>
          </p:cNvSpPr>
          <p:nvPr/>
        </p:nvSpPr>
        <p:spPr bwMode="auto">
          <a:xfrm>
            <a:off x="4349750" y="5778500"/>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a:latin typeface="Arial" pitchFamily="34" charset="0"/>
            </a:endParaRPr>
          </a:p>
        </p:txBody>
      </p:sp>
      <p:sp>
        <p:nvSpPr>
          <p:cNvPr id="1499291" name="Rectangle 155"/>
          <p:cNvSpPr>
            <a:spLocks noChangeArrowheads="1"/>
          </p:cNvSpPr>
          <p:nvPr/>
        </p:nvSpPr>
        <p:spPr bwMode="auto">
          <a:xfrm>
            <a:off x="4503738" y="5780088"/>
            <a:ext cx="515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92" name="Rectangle 156"/>
          <p:cNvSpPr>
            <a:spLocks noChangeArrowheads="1"/>
          </p:cNvSpPr>
          <p:nvPr/>
        </p:nvSpPr>
        <p:spPr bwMode="auto">
          <a:xfrm>
            <a:off x="2354263" y="6035675"/>
            <a:ext cx="261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a:t>
            </a:r>
            <a:endParaRPr lang="en-US" sz="1200">
              <a:latin typeface="Arial" pitchFamily="34" charset="0"/>
            </a:endParaRPr>
          </a:p>
        </p:txBody>
      </p:sp>
      <p:sp>
        <p:nvSpPr>
          <p:cNvPr id="1499293" name="Rectangle 157"/>
          <p:cNvSpPr>
            <a:spLocks noChangeArrowheads="1"/>
          </p:cNvSpPr>
          <p:nvPr/>
        </p:nvSpPr>
        <p:spPr bwMode="auto">
          <a:xfrm>
            <a:off x="2598738" y="6035675"/>
            <a:ext cx="85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 </a:t>
            </a:r>
            <a:endParaRPr lang="en-US" sz="1200">
              <a:latin typeface="Arial" pitchFamily="34" charset="0"/>
            </a:endParaRPr>
          </a:p>
        </p:txBody>
      </p:sp>
      <p:sp>
        <p:nvSpPr>
          <p:cNvPr id="1499294" name="Rectangle 158"/>
          <p:cNvSpPr>
            <a:spLocks noChangeArrowheads="1"/>
          </p:cNvSpPr>
          <p:nvPr/>
        </p:nvSpPr>
        <p:spPr bwMode="auto">
          <a:xfrm>
            <a:off x="2682875" y="6035675"/>
            <a:ext cx="254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“V”</a:t>
            </a:r>
            <a:endParaRPr lang="en-US" sz="1200">
              <a:latin typeface="Arial" pitchFamily="34" charset="0"/>
            </a:endParaRPr>
          </a:p>
        </p:txBody>
      </p:sp>
      <p:sp>
        <p:nvSpPr>
          <p:cNvPr id="1499295" name="Rectangle 159"/>
          <p:cNvSpPr>
            <a:spLocks noChangeArrowheads="1"/>
          </p:cNvSpPr>
          <p:nvPr/>
        </p:nvSpPr>
        <p:spPr bwMode="auto">
          <a:xfrm>
            <a:off x="2917825" y="6035675"/>
            <a:ext cx="85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 </a:t>
            </a:r>
            <a:endParaRPr lang="en-US" sz="1200">
              <a:latin typeface="Arial" pitchFamily="34" charset="0"/>
            </a:endParaRPr>
          </a:p>
        </p:txBody>
      </p:sp>
      <p:sp>
        <p:nvSpPr>
          <p:cNvPr id="1499296" name="Rectangle 160"/>
          <p:cNvSpPr>
            <a:spLocks noChangeArrowheads="1"/>
          </p:cNvSpPr>
          <p:nvPr/>
        </p:nvSpPr>
        <p:spPr bwMode="auto">
          <a:xfrm>
            <a:off x="3017838" y="6035675"/>
            <a:ext cx="568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OR “P” </a:t>
            </a:r>
            <a:endParaRPr lang="en-US" sz="1200">
              <a:latin typeface="Arial" pitchFamily="34" charset="0"/>
            </a:endParaRPr>
          </a:p>
        </p:txBody>
      </p:sp>
      <p:sp>
        <p:nvSpPr>
          <p:cNvPr id="1499297" name="Rectangle 161"/>
          <p:cNvSpPr>
            <a:spLocks noChangeArrowheads="1"/>
          </p:cNvSpPr>
          <p:nvPr/>
        </p:nvSpPr>
        <p:spPr bwMode="auto">
          <a:xfrm>
            <a:off x="3549650" y="6035675"/>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298" name="Rectangle 162"/>
          <p:cNvSpPr>
            <a:spLocks noChangeArrowheads="1"/>
          </p:cNvSpPr>
          <p:nvPr/>
        </p:nvSpPr>
        <p:spPr bwMode="auto">
          <a:xfrm>
            <a:off x="3622675" y="6035675"/>
            <a:ext cx="1100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FF"/>
                </a:solidFill>
                <a:latin typeface="Arial" pitchFamily="34" charset="0"/>
              </a:rPr>
              <a:t>APPROPRIATE</a:t>
            </a:r>
            <a:endParaRPr lang="en-US" sz="1200" dirty="0">
              <a:latin typeface="Arial" pitchFamily="34" charset="0"/>
            </a:endParaRPr>
          </a:p>
        </p:txBody>
      </p:sp>
      <p:sp>
        <p:nvSpPr>
          <p:cNvPr id="1499299" name="Rectangle 163"/>
          <p:cNvSpPr>
            <a:spLocks noChangeArrowheads="1"/>
          </p:cNvSpPr>
          <p:nvPr/>
        </p:nvSpPr>
        <p:spPr bwMode="auto">
          <a:xfrm>
            <a:off x="4722813" y="6019800"/>
            <a:ext cx="93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 </a:t>
            </a:r>
            <a:endParaRPr lang="en-US" sz="1200">
              <a:latin typeface="Arial" pitchFamily="34" charset="0"/>
            </a:endParaRPr>
          </a:p>
        </p:txBody>
      </p:sp>
      <p:sp>
        <p:nvSpPr>
          <p:cNvPr id="1499300" name="Rectangle 164"/>
          <p:cNvSpPr>
            <a:spLocks noChangeArrowheads="1"/>
          </p:cNvSpPr>
          <p:nvPr/>
        </p:nvSpPr>
        <p:spPr bwMode="auto">
          <a:xfrm>
            <a:off x="4848225" y="6035675"/>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301" name="Rectangle 165"/>
          <p:cNvSpPr>
            <a:spLocks noChangeArrowheads="1"/>
          </p:cNvSpPr>
          <p:nvPr/>
        </p:nvSpPr>
        <p:spPr bwMode="auto">
          <a:xfrm>
            <a:off x="5019675" y="6019800"/>
            <a:ext cx="820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PEDIATRIC</a:t>
            </a:r>
            <a:endParaRPr lang="en-US" sz="1200">
              <a:latin typeface="Arial" pitchFamily="34" charset="0"/>
            </a:endParaRPr>
          </a:p>
        </p:txBody>
      </p:sp>
      <p:sp>
        <p:nvSpPr>
          <p:cNvPr id="1499302" name="Line 166"/>
          <p:cNvSpPr>
            <a:spLocks noChangeShapeType="1"/>
          </p:cNvSpPr>
          <p:nvPr/>
        </p:nvSpPr>
        <p:spPr bwMode="auto">
          <a:xfrm>
            <a:off x="1423988" y="5951538"/>
            <a:ext cx="4938712" cy="111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03" name="Freeform 167"/>
          <p:cNvSpPr>
            <a:spLocks/>
          </p:cNvSpPr>
          <p:nvPr/>
        </p:nvSpPr>
        <p:spPr bwMode="auto">
          <a:xfrm>
            <a:off x="6346825" y="5926138"/>
            <a:ext cx="122238" cy="74612"/>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07" name="Line 171"/>
          <p:cNvSpPr>
            <a:spLocks noChangeShapeType="1"/>
          </p:cNvSpPr>
          <p:nvPr/>
        </p:nvSpPr>
        <p:spPr bwMode="auto">
          <a:xfrm>
            <a:off x="3508375" y="2884488"/>
            <a:ext cx="1208088"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08" name="Freeform 172"/>
          <p:cNvSpPr>
            <a:spLocks/>
          </p:cNvSpPr>
          <p:nvPr/>
        </p:nvSpPr>
        <p:spPr bwMode="auto">
          <a:xfrm>
            <a:off x="4702175" y="2846388"/>
            <a:ext cx="120650" cy="76200"/>
          </a:xfrm>
          <a:custGeom>
            <a:avLst/>
            <a:gdLst>
              <a:gd name="T0" fmla="*/ 0 w 48"/>
              <a:gd name="T1" fmla="*/ 0 h 48"/>
              <a:gd name="T2" fmla="*/ 48 w 48"/>
              <a:gd name="T3" fmla="*/ 24 h 48"/>
              <a:gd name="T4" fmla="*/ 0 w 48"/>
              <a:gd name="T5" fmla="*/ 48 h 48"/>
              <a:gd name="T6" fmla="*/ 0 w 48"/>
              <a:gd name="T7" fmla="*/ 0 h 48"/>
            </a:gdLst>
            <a:ahLst/>
            <a:cxnLst>
              <a:cxn ang="0">
                <a:pos x="T0" y="T1"/>
              </a:cxn>
              <a:cxn ang="0">
                <a:pos x="T2" y="T3"/>
              </a:cxn>
              <a:cxn ang="0">
                <a:pos x="T4" y="T5"/>
              </a:cxn>
              <a:cxn ang="0">
                <a:pos x="T6" y="T7"/>
              </a:cxn>
            </a:cxnLst>
            <a:rect l="0" t="0" r="r" b="b"/>
            <a:pathLst>
              <a:path w="48" h="48">
                <a:moveTo>
                  <a:pt x="0" y="0"/>
                </a:moveTo>
                <a:lnTo>
                  <a:pt x="48"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09" name="Line 173"/>
          <p:cNvSpPr>
            <a:spLocks noChangeShapeType="1"/>
          </p:cNvSpPr>
          <p:nvPr/>
        </p:nvSpPr>
        <p:spPr bwMode="auto">
          <a:xfrm>
            <a:off x="2800350" y="2586038"/>
            <a:ext cx="2479675"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0" name="Line 174"/>
          <p:cNvSpPr>
            <a:spLocks noChangeShapeType="1"/>
          </p:cNvSpPr>
          <p:nvPr/>
        </p:nvSpPr>
        <p:spPr bwMode="auto">
          <a:xfrm>
            <a:off x="5280025" y="2586038"/>
            <a:ext cx="1588" cy="8413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1" name="Freeform 175"/>
          <p:cNvSpPr>
            <a:spLocks/>
          </p:cNvSpPr>
          <p:nvPr/>
        </p:nvSpPr>
        <p:spPr bwMode="auto">
          <a:xfrm>
            <a:off x="5218113" y="2660650"/>
            <a:ext cx="122237" cy="74613"/>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12" name="Line 176"/>
          <p:cNvSpPr>
            <a:spLocks noChangeShapeType="1"/>
          </p:cNvSpPr>
          <p:nvPr/>
        </p:nvSpPr>
        <p:spPr bwMode="auto">
          <a:xfrm>
            <a:off x="5738813" y="2197100"/>
            <a:ext cx="1587" cy="473075"/>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3" name="Freeform 177"/>
          <p:cNvSpPr>
            <a:spLocks/>
          </p:cNvSpPr>
          <p:nvPr/>
        </p:nvSpPr>
        <p:spPr bwMode="auto">
          <a:xfrm>
            <a:off x="5676900" y="2660650"/>
            <a:ext cx="119063" cy="74613"/>
          </a:xfrm>
          <a:custGeom>
            <a:avLst/>
            <a:gdLst>
              <a:gd name="T0" fmla="*/ 47 w 47"/>
              <a:gd name="T1" fmla="*/ 0 h 47"/>
              <a:gd name="T2" fmla="*/ 24 w 47"/>
              <a:gd name="T3" fmla="*/ 47 h 47"/>
              <a:gd name="T4" fmla="*/ 0 w 47"/>
              <a:gd name="T5" fmla="*/ 0 h 47"/>
              <a:gd name="T6" fmla="*/ 47 w 47"/>
              <a:gd name="T7" fmla="*/ 0 h 47"/>
            </a:gdLst>
            <a:ahLst/>
            <a:cxnLst>
              <a:cxn ang="0">
                <a:pos x="T0" y="T1"/>
              </a:cxn>
              <a:cxn ang="0">
                <a:pos x="T2" y="T3"/>
              </a:cxn>
              <a:cxn ang="0">
                <a:pos x="T4" y="T5"/>
              </a:cxn>
              <a:cxn ang="0">
                <a:pos x="T6" y="T7"/>
              </a:cxn>
            </a:cxnLst>
            <a:rect l="0" t="0" r="r" b="b"/>
            <a:pathLst>
              <a:path w="47" h="47">
                <a:moveTo>
                  <a:pt x="47" y="0"/>
                </a:moveTo>
                <a:lnTo>
                  <a:pt x="24"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14" name="Line 178"/>
          <p:cNvSpPr>
            <a:spLocks noChangeShapeType="1"/>
          </p:cNvSpPr>
          <p:nvPr/>
        </p:nvSpPr>
        <p:spPr bwMode="auto">
          <a:xfrm>
            <a:off x="5591175" y="2197100"/>
            <a:ext cx="147638"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5" name="Line 179"/>
          <p:cNvSpPr>
            <a:spLocks noChangeShapeType="1"/>
          </p:cNvSpPr>
          <p:nvPr/>
        </p:nvSpPr>
        <p:spPr bwMode="auto">
          <a:xfrm>
            <a:off x="2800350" y="2324100"/>
            <a:ext cx="3175" cy="26193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6" name="Line 180"/>
          <p:cNvSpPr>
            <a:spLocks noChangeShapeType="1"/>
          </p:cNvSpPr>
          <p:nvPr/>
        </p:nvSpPr>
        <p:spPr bwMode="auto">
          <a:xfrm>
            <a:off x="2093913" y="5540375"/>
            <a:ext cx="2328862"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7" name="Line 181"/>
          <p:cNvSpPr>
            <a:spLocks noChangeShapeType="1"/>
          </p:cNvSpPr>
          <p:nvPr/>
        </p:nvSpPr>
        <p:spPr bwMode="auto">
          <a:xfrm flipV="1">
            <a:off x="4422775" y="5173663"/>
            <a:ext cx="3175" cy="3667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8" name="Line 182"/>
          <p:cNvSpPr>
            <a:spLocks noChangeShapeType="1"/>
          </p:cNvSpPr>
          <p:nvPr/>
        </p:nvSpPr>
        <p:spPr bwMode="auto">
          <a:xfrm>
            <a:off x="4422775" y="5173663"/>
            <a:ext cx="2630488" cy="111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9" name="Line 183"/>
          <p:cNvSpPr>
            <a:spLocks noChangeShapeType="1"/>
          </p:cNvSpPr>
          <p:nvPr/>
        </p:nvSpPr>
        <p:spPr bwMode="auto">
          <a:xfrm>
            <a:off x="7053263" y="5184775"/>
            <a:ext cx="3175" cy="10636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20" name="Freeform 184"/>
          <p:cNvSpPr>
            <a:spLocks/>
          </p:cNvSpPr>
          <p:nvPr/>
        </p:nvSpPr>
        <p:spPr bwMode="auto">
          <a:xfrm>
            <a:off x="6992938" y="5281613"/>
            <a:ext cx="122237" cy="74612"/>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21" name="Line 185"/>
          <p:cNvSpPr>
            <a:spLocks noChangeShapeType="1"/>
          </p:cNvSpPr>
          <p:nvPr/>
        </p:nvSpPr>
        <p:spPr bwMode="auto">
          <a:xfrm>
            <a:off x="2093913" y="1785938"/>
            <a:ext cx="503237"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22" name="Freeform 186"/>
          <p:cNvSpPr>
            <a:spLocks/>
          </p:cNvSpPr>
          <p:nvPr/>
        </p:nvSpPr>
        <p:spPr bwMode="auto">
          <a:xfrm>
            <a:off x="2582863" y="1747838"/>
            <a:ext cx="120650" cy="76200"/>
          </a:xfrm>
          <a:custGeom>
            <a:avLst/>
            <a:gdLst>
              <a:gd name="T0" fmla="*/ 0 w 48"/>
              <a:gd name="T1" fmla="*/ 0 h 48"/>
              <a:gd name="T2" fmla="*/ 48 w 48"/>
              <a:gd name="T3" fmla="*/ 24 h 48"/>
              <a:gd name="T4" fmla="*/ 0 w 48"/>
              <a:gd name="T5" fmla="*/ 48 h 48"/>
              <a:gd name="T6" fmla="*/ 0 w 48"/>
              <a:gd name="T7" fmla="*/ 0 h 48"/>
            </a:gdLst>
            <a:ahLst/>
            <a:cxnLst>
              <a:cxn ang="0">
                <a:pos x="T0" y="T1"/>
              </a:cxn>
              <a:cxn ang="0">
                <a:pos x="T2" y="T3"/>
              </a:cxn>
              <a:cxn ang="0">
                <a:pos x="T4" y="T5"/>
              </a:cxn>
              <a:cxn ang="0">
                <a:pos x="T6" y="T7"/>
              </a:cxn>
            </a:cxnLst>
            <a:rect l="0" t="0" r="r" b="b"/>
            <a:pathLst>
              <a:path w="48" h="48">
                <a:moveTo>
                  <a:pt x="0" y="0"/>
                </a:moveTo>
                <a:lnTo>
                  <a:pt x="48"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23" name="Line 187"/>
          <p:cNvSpPr>
            <a:spLocks noChangeShapeType="1"/>
          </p:cNvSpPr>
          <p:nvPr/>
        </p:nvSpPr>
        <p:spPr bwMode="auto">
          <a:xfrm>
            <a:off x="2057400" y="4692650"/>
            <a:ext cx="2403475"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24" name="Freeform 188"/>
          <p:cNvSpPr>
            <a:spLocks/>
          </p:cNvSpPr>
          <p:nvPr/>
        </p:nvSpPr>
        <p:spPr bwMode="auto">
          <a:xfrm>
            <a:off x="4445000" y="4654550"/>
            <a:ext cx="122238" cy="76200"/>
          </a:xfrm>
          <a:custGeom>
            <a:avLst/>
            <a:gdLst>
              <a:gd name="T0" fmla="*/ 0 w 48"/>
              <a:gd name="T1" fmla="*/ 0 h 48"/>
              <a:gd name="T2" fmla="*/ 48 w 48"/>
              <a:gd name="T3" fmla="*/ 24 h 48"/>
              <a:gd name="T4" fmla="*/ 0 w 48"/>
              <a:gd name="T5" fmla="*/ 48 h 48"/>
              <a:gd name="T6" fmla="*/ 0 w 48"/>
              <a:gd name="T7" fmla="*/ 0 h 48"/>
            </a:gdLst>
            <a:ahLst/>
            <a:cxnLst>
              <a:cxn ang="0">
                <a:pos x="T0" y="T1"/>
              </a:cxn>
              <a:cxn ang="0">
                <a:pos x="T2" y="T3"/>
              </a:cxn>
              <a:cxn ang="0">
                <a:pos x="T4" y="T5"/>
              </a:cxn>
              <a:cxn ang="0">
                <a:pos x="T6" y="T7"/>
              </a:cxn>
            </a:cxnLst>
            <a:rect l="0" t="0" r="r" b="b"/>
            <a:pathLst>
              <a:path w="48" h="48">
                <a:moveTo>
                  <a:pt x="0" y="0"/>
                </a:moveTo>
                <a:lnTo>
                  <a:pt x="48"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25" name="Rectangle 189"/>
          <p:cNvSpPr>
            <a:spLocks noChangeArrowheads="1"/>
          </p:cNvSpPr>
          <p:nvPr/>
        </p:nvSpPr>
        <p:spPr bwMode="auto">
          <a:xfrm>
            <a:off x="4592638" y="6399213"/>
            <a:ext cx="2555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Http</a:t>
            </a:r>
            <a:endParaRPr lang="en-US" sz="1000">
              <a:latin typeface="Arial" pitchFamily="34" charset="0"/>
            </a:endParaRPr>
          </a:p>
        </p:txBody>
      </p:sp>
      <p:sp>
        <p:nvSpPr>
          <p:cNvPr id="1499326" name="Rectangle 190"/>
          <p:cNvSpPr>
            <a:spLocks noChangeArrowheads="1"/>
          </p:cNvSpPr>
          <p:nvPr/>
        </p:nvSpPr>
        <p:spPr bwMode="auto">
          <a:xfrm>
            <a:off x="4859338" y="6399213"/>
            <a:ext cx="1127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27" name="Rectangle 191"/>
          <p:cNvSpPr>
            <a:spLocks noChangeArrowheads="1"/>
          </p:cNvSpPr>
          <p:nvPr/>
        </p:nvSpPr>
        <p:spPr bwMode="auto">
          <a:xfrm>
            <a:off x="4986338" y="6388100"/>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www</a:t>
            </a:r>
            <a:endParaRPr lang="en-US" sz="1000">
              <a:latin typeface="Arial" pitchFamily="34" charset="0"/>
            </a:endParaRPr>
          </a:p>
        </p:txBody>
      </p:sp>
      <p:sp>
        <p:nvSpPr>
          <p:cNvPr id="1499328" name="Rectangle 192"/>
          <p:cNvSpPr>
            <a:spLocks noChangeArrowheads="1"/>
          </p:cNvSpPr>
          <p:nvPr/>
        </p:nvSpPr>
        <p:spPr bwMode="auto">
          <a:xfrm>
            <a:off x="5335588" y="638810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29" name="Rectangle 193"/>
          <p:cNvSpPr>
            <a:spLocks noChangeArrowheads="1"/>
          </p:cNvSpPr>
          <p:nvPr/>
        </p:nvSpPr>
        <p:spPr bwMode="auto">
          <a:xfrm>
            <a:off x="5395913" y="6388100"/>
            <a:ext cx="9223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jumpstarttriage</a:t>
            </a:r>
            <a:endParaRPr lang="en-US" sz="1000">
              <a:latin typeface="Arial" pitchFamily="34" charset="0"/>
            </a:endParaRPr>
          </a:p>
        </p:txBody>
      </p:sp>
      <p:sp>
        <p:nvSpPr>
          <p:cNvPr id="1499330" name="Rectangle 194"/>
          <p:cNvSpPr>
            <a:spLocks noChangeArrowheads="1"/>
          </p:cNvSpPr>
          <p:nvPr/>
        </p:nvSpPr>
        <p:spPr bwMode="auto">
          <a:xfrm>
            <a:off x="6362700" y="638810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1" name="Rectangle 195"/>
          <p:cNvSpPr>
            <a:spLocks noChangeArrowheads="1"/>
          </p:cNvSpPr>
          <p:nvPr/>
        </p:nvSpPr>
        <p:spPr bwMode="auto">
          <a:xfrm>
            <a:off x="6437313" y="6388100"/>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com </a:t>
            </a:r>
            <a:endParaRPr lang="en-US" sz="1000">
              <a:latin typeface="Arial" pitchFamily="34" charset="0"/>
            </a:endParaRPr>
          </a:p>
        </p:txBody>
      </p:sp>
      <p:sp>
        <p:nvSpPr>
          <p:cNvPr id="1499332" name="Line 196"/>
          <p:cNvSpPr>
            <a:spLocks noChangeShapeType="1"/>
          </p:cNvSpPr>
          <p:nvPr/>
        </p:nvSpPr>
        <p:spPr bwMode="auto">
          <a:xfrm>
            <a:off x="4595813" y="6551613"/>
            <a:ext cx="2147887" cy="0"/>
          </a:xfrm>
          <a:prstGeom prst="line">
            <a:avLst/>
          </a:prstGeom>
          <a:noFill/>
          <a:ln w="7938">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9333" name="Rectangle 197"/>
          <p:cNvSpPr>
            <a:spLocks noChangeArrowheads="1"/>
          </p:cNvSpPr>
          <p:nvPr/>
        </p:nvSpPr>
        <p:spPr bwMode="auto">
          <a:xfrm>
            <a:off x="1928813" y="6400800"/>
            <a:ext cx="2555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Http</a:t>
            </a:r>
            <a:endParaRPr lang="en-US" sz="1000">
              <a:latin typeface="Arial" pitchFamily="34" charset="0"/>
            </a:endParaRPr>
          </a:p>
        </p:txBody>
      </p:sp>
      <p:sp>
        <p:nvSpPr>
          <p:cNvPr id="1499334" name="Rectangle 198"/>
          <p:cNvSpPr>
            <a:spLocks noChangeArrowheads="1"/>
          </p:cNvSpPr>
          <p:nvPr/>
        </p:nvSpPr>
        <p:spPr bwMode="auto">
          <a:xfrm>
            <a:off x="2201863" y="6400800"/>
            <a:ext cx="1127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5" name="Rectangle 199"/>
          <p:cNvSpPr>
            <a:spLocks noChangeArrowheads="1"/>
          </p:cNvSpPr>
          <p:nvPr/>
        </p:nvSpPr>
        <p:spPr bwMode="auto">
          <a:xfrm>
            <a:off x="2314575" y="6405563"/>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www</a:t>
            </a:r>
            <a:endParaRPr lang="en-US" sz="1000">
              <a:latin typeface="Arial" pitchFamily="34" charset="0"/>
            </a:endParaRPr>
          </a:p>
        </p:txBody>
      </p:sp>
      <p:sp>
        <p:nvSpPr>
          <p:cNvPr id="1499336" name="Rectangle 200"/>
          <p:cNvSpPr>
            <a:spLocks noChangeArrowheads="1"/>
          </p:cNvSpPr>
          <p:nvPr/>
        </p:nvSpPr>
        <p:spPr bwMode="auto">
          <a:xfrm>
            <a:off x="2638425" y="6405563"/>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7" name="Rectangle 201"/>
          <p:cNvSpPr>
            <a:spLocks noChangeArrowheads="1"/>
          </p:cNvSpPr>
          <p:nvPr/>
        </p:nvSpPr>
        <p:spPr bwMode="auto">
          <a:xfrm>
            <a:off x="2703513" y="6400800"/>
            <a:ext cx="6191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starttriage</a:t>
            </a:r>
            <a:endParaRPr lang="en-US" sz="1000">
              <a:latin typeface="Arial" pitchFamily="34" charset="0"/>
            </a:endParaRPr>
          </a:p>
        </p:txBody>
      </p:sp>
      <p:sp>
        <p:nvSpPr>
          <p:cNvPr id="1499338" name="Rectangle 202"/>
          <p:cNvSpPr>
            <a:spLocks noChangeArrowheads="1"/>
          </p:cNvSpPr>
          <p:nvPr/>
        </p:nvSpPr>
        <p:spPr bwMode="auto">
          <a:xfrm>
            <a:off x="3335338" y="640080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9" name="Rectangle 203"/>
          <p:cNvSpPr>
            <a:spLocks noChangeArrowheads="1"/>
          </p:cNvSpPr>
          <p:nvPr/>
        </p:nvSpPr>
        <p:spPr bwMode="auto">
          <a:xfrm>
            <a:off x="3424238" y="6400800"/>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com </a:t>
            </a:r>
            <a:endParaRPr lang="en-US" sz="1000">
              <a:latin typeface="Arial" pitchFamily="34" charset="0"/>
            </a:endParaRPr>
          </a:p>
        </p:txBody>
      </p:sp>
      <p:sp>
        <p:nvSpPr>
          <p:cNvPr id="1499340" name="Line 204"/>
          <p:cNvSpPr>
            <a:spLocks noChangeShapeType="1"/>
          </p:cNvSpPr>
          <p:nvPr/>
        </p:nvSpPr>
        <p:spPr bwMode="auto">
          <a:xfrm flipV="1">
            <a:off x="1874838" y="6557963"/>
            <a:ext cx="1844675" cy="0"/>
          </a:xfrm>
          <a:prstGeom prst="line">
            <a:avLst/>
          </a:prstGeom>
          <a:noFill/>
          <a:ln w="7938">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9341" name="Rectangle 205"/>
          <p:cNvSpPr>
            <a:spLocks noChangeArrowheads="1"/>
          </p:cNvSpPr>
          <p:nvPr/>
        </p:nvSpPr>
        <p:spPr bwMode="auto">
          <a:xfrm>
            <a:off x="6394450" y="2609850"/>
            <a:ext cx="2339975" cy="217488"/>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2" name="Rectangle 206"/>
          <p:cNvSpPr>
            <a:spLocks noChangeArrowheads="1"/>
          </p:cNvSpPr>
          <p:nvPr/>
        </p:nvSpPr>
        <p:spPr bwMode="auto">
          <a:xfrm>
            <a:off x="6419850" y="2643188"/>
            <a:ext cx="22590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PEDI Neurological Assessment</a:t>
            </a:r>
            <a:endParaRPr lang="en-US" sz="1200" b="1">
              <a:latin typeface="Arial" pitchFamily="34" charset="0"/>
            </a:endParaRPr>
          </a:p>
        </p:txBody>
      </p:sp>
      <p:sp>
        <p:nvSpPr>
          <p:cNvPr id="1499343" name="Rectangle 207"/>
          <p:cNvSpPr>
            <a:spLocks noChangeArrowheads="1"/>
          </p:cNvSpPr>
          <p:nvPr/>
        </p:nvSpPr>
        <p:spPr bwMode="auto">
          <a:xfrm>
            <a:off x="6394450" y="2827338"/>
            <a:ext cx="1128713" cy="379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4" name="Rectangle 208"/>
          <p:cNvSpPr>
            <a:spLocks noChangeArrowheads="1"/>
          </p:cNvSpPr>
          <p:nvPr/>
        </p:nvSpPr>
        <p:spPr bwMode="auto">
          <a:xfrm>
            <a:off x="6892925" y="2884488"/>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A</a:t>
            </a:r>
            <a:endParaRPr lang="en-US" sz="1400">
              <a:latin typeface="Arial" pitchFamily="34" charset="0"/>
            </a:endParaRPr>
          </a:p>
        </p:txBody>
      </p:sp>
      <p:sp>
        <p:nvSpPr>
          <p:cNvPr id="1499346" name="Rectangle 210"/>
          <p:cNvSpPr>
            <a:spLocks noChangeArrowheads="1"/>
          </p:cNvSpPr>
          <p:nvPr/>
        </p:nvSpPr>
        <p:spPr bwMode="auto">
          <a:xfrm>
            <a:off x="7523163" y="2827338"/>
            <a:ext cx="1211262" cy="379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7" name="Rectangle 211"/>
          <p:cNvSpPr>
            <a:spLocks noChangeArrowheads="1"/>
          </p:cNvSpPr>
          <p:nvPr/>
        </p:nvSpPr>
        <p:spPr bwMode="auto">
          <a:xfrm>
            <a:off x="7897813" y="2914650"/>
            <a:ext cx="346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Alert</a:t>
            </a:r>
            <a:endParaRPr lang="en-US" sz="1200" b="1">
              <a:latin typeface="Arial" pitchFamily="34" charset="0"/>
            </a:endParaRPr>
          </a:p>
        </p:txBody>
      </p:sp>
      <p:sp>
        <p:nvSpPr>
          <p:cNvPr id="1499348" name="Rectangle 212"/>
          <p:cNvSpPr>
            <a:spLocks noChangeArrowheads="1"/>
          </p:cNvSpPr>
          <p:nvPr/>
        </p:nvSpPr>
        <p:spPr bwMode="auto">
          <a:xfrm>
            <a:off x="6394450" y="3206750"/>
            <a:ext cx="1128713" cy="37941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9" name="Rectangle 213"/>
          <p:cNvSpPr>
            <a:spLocks noChangeArrowheads="1"/>
          </p:cNvSpPr>
          <p:nvPr/>
        </p:nvSpPr>
        <p:spPr bwMode="auto">
          <a:xfrm>
            <a:off x="6902450" y="3249613"/>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V</a:t>
            </a:r>
            <a:endParaRPr lang="en-US" sz="1400">
              <a:latin typeface="Arial" pitchFamily="34" charset="0"/>
            </a:endParaRPr>
          </a:p>
        </p:txBody>
      </p:sp>
      <p:sp>
        <p:nvSpPr>
          <p:cNvPr id="1499350" name="Rectangle 214"/>
          <p:cNvSpPr>
            <a:spLocks noChangeArrowheads="1"/>
          </p:cNvSpPr>
          <p:nvPr/>
        </p:nvSpPr>
        <p:spPr bwMode="auto">
          <a:xfrm>
            <a:off x="7523163" y="3206750"/>
            <a:ext cx="1211262" cy="37941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1" name="Rectangle 215"/>
          <p:cNvSpPr>
            <a:spLocks noChangeArrowheads="1"/>
          </p:cNvSpPr>
          <p:nvPr/>
        </p:nvSpPr>
        <p:spPr bwMode="auto">
          <a:xfrm>
            <a:off x="7629525" y="3189288"/>
            <a:ext cx="930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Responds</a:t>
            </a:r>
            <a:r>
              <a:rPr lang="en-US" sz="1400">
                <a:solidFill>
                  <a:srgbClr val="000000"/>
                </a:solidFill>
                <a:latin typeface="Arial" pitchFamily="34" charset="0"/>
              </a:rPr>
              <a:t> </a:t>
            </a:r>
            <a:r>
              <a:rPr lang="en-US" sz="1200" b="1">
                <a:solidFill>
                  <a:srgbClr val="000000"/>
                </a:solidFill>
                <a:latin typeface="Arial" pitchFamily="34" charset="0"/>
              </a:rPr>
              <a:t>to</a:t>
            </a:r>
            <a:endParaRPr lang="en-US" sz="1200" b="1">
              <a:latin typeface="Arial" pitchFamily="34" charset="0"/>
            </a:endParaRPr>
          </a:p>
        </p:txBody>
      </p:sp>
      <p:sp>
        <p:nvSpPr>
          <p:cNvPr id="1499352" name="Rectangle 216"/>
          <p:cNvSpPr>
            <a:spLocks noChangeArrowheads="1"/>
          </p:cNvSpPr>
          <p:nvPr/>
        </p:nvSpPr>
        <p:spPr bwMode="auto">
          <a:xfrm>
            <a:off x="7588250" y="3373438"/>
            <a:ext cx="10175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Verbal Stimuli</a:t>
            </a:r>
            <a:endParaRPr lang="en-US" sz="1200" b="1">
              <a:latin typeface="Arial" pitchFamily="34" charset="0"/>
            </a:endParaRPr>
          </a:p>
        </p:txBody>
      </p:sp>
      <p:sp>
        <p:nvSpPr>
          <p:cNvPr id="1499353" name="Rectangle 217"/>
          <p:cNvSpPr>
            <a:spLocks noChangeArrowheads="1"/>
          </p:cNvSpPr>
          <p:nvPr/>
        </p:nvSpPr>
        <p:spPr bwMode="auto">
          <a:xfrm>
            <a:off x="6394450" y="3586163"/>
            <a:ext cx="1128713" cy="38100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4" name="Rectangle 218"/>
          <p:cNvSpPr>
            <a:spLocks noChangeArrowheads="1"/>
          </p:cNvSpPr>
          <p:nvPr/>
        </p:nvSpPr>
        <p:spPr bwMode="auto">
          <a:xfrm>
            <a:off x="6902450" y="3670300"/>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P</a:t>
            </a:r>
            <a:endParaRPr lang="en-US" sz="1400">
              <a:latin typeface="Arial" pitchFamily="34" charset="0"/>
            </a:endParaRPr>
          </a:p>
        </p:txBody>
      </p:sp>
      <p:sp>
        <p:nvSpPr>
          <p:cNvPr id="1499355" name="Rectangle 219"/>
          <p:cNvSpPr>
            <a:spLocks noChangeArrowheads="1"/>
          </p:cNvSpPr>
          <p:nvPr/>
        </p:nvSpPr>
        <p:spPr bwMode="auto">
          <a:xfrm>
            <a:off x="7523163" y="3586163"/>
            <a:ext cx="1211262" cy="38100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6" name="Rectangle 220"/>
          <p:cNvSpPr>
            <a:spLocks noChangeArrowheads="1"/>
          </p:cNvSpPr>
          <p:nvPr/>
        </p:nvSpPr>
        <p:spPr bwMode="auto">
          <a:xfrm>
            <a:off x="7634288" y="3573463"/>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Responds to</a:t>
            </a:r>
            <a:endParaRPr lang="en-US" sz="1200" b="1">
              <a:latin typeface="Arial" pitchFamily="34" charset="0"/>
            </a:endParaRPr>
          </a:p>
        </p:txBody>
      </p:sp>
      <p:sp>
        <p:nvSpPr>
          <p:cNvPr id="1499357" name="Rectangle 221"/>
          <p:cNvSpPr>
            <a:spLocks noChangeArrowheads="1"/>
          </p:cNvSpPr>
          <p:nvPr/>
        </p:nvSpPr>
        <p:spPr bwMode="auto">
          <a:xfrm>
            <a:off x="7580313" y="3760788"/>
            <a:ext cx="10620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Painful Stimuli</a:t>
            </a:r>
            <a:endParaRPr lang="en-US" sz="1200" b="1">
              <a:latin typeface="Arial" pitchFamily="34" charset="0"/>
            </a:endParaRPr>
          </a:p>
        </p:txBody>
      </p:sp>
      <p:sp>
        <p:nvSpPr>
          <p:cNvPr id="1499358" name="Rectangle 222"/>
          <p:cNvSpPr>
            <a:spLocks noChangeArrowheads="1"/>
          </p:cNvSpPr>
          <p:nvPr/>
        </p:nvSpPr>
        <p:spPr bwMode="auto">
          <a:xfrm>
            <a:off x="7523163" y="3967163"/>
            <a:ext cx="1211262" cy="498475"/>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9" name="Rectangle 223"/>
          <p:cNvSpPr>
            <a:spLocks noChangeArrowheads="1"/>
          </p:cNvSpPr>
          <p:nvPr/>
        </p:nvSpPr>
        <p:spPr bwMode="auto">
          <a:xfrm>
            <a:off x="7627938" y="3959225"/>
            <a:ext cx="10064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Unresponsive</a:t>
            </a:r>
            <a:endParaRPr lang="en-US" sz="1200" b="1">
              <a:latin typeface="Arial" pitchFamily="34" charset="0"/>
            </a:endParaRPr>
          </a:p>
        </p:txBody>
      </p:sp>
      <p:sp>
        <p:nvSpPr>
          <p:cNvPr id="1499360" name="Rectangle 224"/>
          <p:cNvSpPr>
            <a:spLocks noChangeArrowheads="1"/>
          </p:cNvSpPr>
          <p:nvPr/>
        </p:nvSpPr>
        <p:spPr bwMode="auto">
          <a:xfrm>
            <a:off x="7662863" y="4113213"/>
            <a:ext cx="896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1200" b="1">
                <a:solidFill>
                  <a:srgbClr val="000000"/>
                </a:solidFill>
                <a:latin typeface="Arial" pitchFamily="34" charset="0"/>
              </a:rPr>
              <a:t>To Noxious</a:t>
            </a:r>
            <a:endParaRPr lang="en-US" sz="1200" b="1">
              <a:latin typeface="Arial" pitchFamily="34" charset="0"/>
            </a:endParaRPr>
          </a:p>
        </p:txBody>
      </p:sp>
      <p:sp>
        <p:nvSpPr>
          <p:cNvPr id="1499361" name="Rectangle 225"/>
          <p:cNvSpPr>
            <a:spLocks noChangeArrowheads="1"/>
          </p:cNvSpPr>
          <p:nvPr/>
        </p:nvSpPr>
        <p:spPr bwMode="auto">
          <a:xfrm>
            <a:off x="7880350" y="4273550"/>
            <a:ext cx="5095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Stimuli</a:t>
            </a:r>
            <a:endParaRPr lang="en-US" sz="1200" b="1">
              <a:latin typeface="Arial" pitchFamily="34" charset="0"/>
            </a:endParaRPr>
          </a:p>
        </p:txBody>
      </p:sp>
      <p:sp>
        <p:nvSpPr>
          <p:cNvPr id="1499362" name="Rectangle 226"/>
          <p:cNvSpPr>
            <a:spLocks noChangeArrowheads="1"/>
          </p:cNvSpPr>
          <p:nvPr/>
        </p:nvSpPr>
        <p:spPr bwMode="auto">
          <a:xfrm>
            <a:off x="6394450" y="3967163"/>
            <a:ext cx="1128713" cy="498475"/>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63" name="Rectangle 227"/>
          <p:cNvSpPr>
            <a:spLocks noChangeArrowheads="1"/>
          </p:cNvSpPr>
          <p:nvPr/>
        </p:nvSpPr>
        <p:spPr bwMode="auto">
          <a:xfrm>
            <a:off x="6902450" y="4037013"/>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U</a:t>
            </a:r>
            <a:endParaRPr lang="en-US" sz="1400" b="1">
              <a:latin typeface="Arial" pitchFamily="34" charset="0"/>
            </a:endParaRPr>
          </a:p>
        </p:txBody>
      </p:sp>
      <p:sp>
        <p:nvSpPr>
          <p:cNvPr id="2" name="TextBox 1"/>
          <p:cNvSpPr txBox="1"/>
          <p:nvPr/>
        </p:nvSpPr>
        <p:spPr>
          <a:xfrm>
            <a:off x="-11020" y="199211"/>
            <a:ext cx="9144000" cy="369332"/>
          </a:xfrm>
          <a:prstGeom prst="rect">
            <a:avLst/>
          </a:prstGeom>
          <a:noFill/>
        </p:spPr>
        <p:txBody>
          <a:bodyPr wrap="square" rtlCol="0">
            <a:spAutoFit/>
          </a:bodyPr>
          <a:lstStyle/>
          <a:p>
            <a:pPr algn="ctr"/>
            <a:r>
              <a:rPr lang="en-US" b="1" dirty="0" smtClean="0"/>
              <a:t>Combined START/</a:t>
            </a:r>
            <a:r>
              <a:rPr lang="en-US" b="1" dirty="0" err="1" smtClean="0"/>
              <a:t>JumpSTART</a:t>
            </a:r>
            <a:r>
              <a:rPr lang="en-US" b="1" dirty="0" smtClean="0"/>
              <a:t> Triage </a:t>
            </a:r>
            <a:endParaRPr lang="en-US" b="1" dirty="0"/>
          </a:p>
        </p:txBody>
      </p:sp>
    </p:spTree>
    <p:extLst>
      <p:ext uri="{BB962C8B-B14F-4D97-AF65-F5344CB8AC3E}">
        <p14:creationId xmlns:p14="http://schemas.microsoft.com/office/powerpoint/2010/main" val="2357616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wrap="square" numCol="1" anchorCtr="0" compatLnSpc="1">
            <a:prstTxWarp prst="textNoShape">
              <a:avLst/>
            </a:prstTxWarp>
            <a:noAutofit/>
          </a:bodyPr>
          <a:lstStyle/>
          <a:p>
            <a:pPr algn="ctr"/>
            <a:r>
              <a:rPr lang="en-US" sz="4000" b="1" dirty="0" smtClean="0">
                <a:solidFill>
                  <a:srgbClr val="3D4151"/>
                </a:solidFill>
              </a:rPr>
              <a:t>Fast Triage – Ribbon Applied First</a:t>
            </a:r>
          </a:p>
        </p:txBody>
      </p:sp>
      <p:pic>
        <p:nvPicPr>
          <p:cNvPr id="477186" name="Content Placeholder 7"/>
          <p:cNvPicPr>
            <a:picLocks noGrp="1" noChangeAspect="1"/>
          </p:cNvPicPr>
          <p:nvPr>
            <p:ph type="dgm" idx="1"/>
          </p:nvPr>
        </p:nvPicPr>
        <p:blipFill>
          <a:blip r:embed="rId3" cstate="print">
            <a:extLst>
              <a:ext uri="{28A0092B-C50C-407E-A947-70E740481C1C}">
                <a14:useLocalDpi xmlns:a14="http://schemas.microsoft.com/office/drawing/2010/main" val="0"/>
              </a:ext>
            </a:extLst>
          </a:blip>
          <a:srcRect/>
          <a:stretch>
            <a:fillRect/>
          </a:stretch>
        </p:blipFill>
        <p:spPr>
          <a:xfrm>
            <a:off x="1760891" y="1371600"/>
            <a:ext cx="5489984" cy="37338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1219200" y="5413905"/>
            <a:ext cx="6477000" cy="523220"/>
          </a:xfrm>
          <a:prstGeom prst="rect">
            <a:avLst/>
          </a:prstGeom>
          <a:noFill/>
        </p:spPr>
        <p:txBody>
          <a:bodyPr wrap="square" rtlCol="0">
            <a:spAutoFit/>
          </a:bodyPr>
          <a:lstStyle/>
          <a:p>
            <a:pPr algn="ctr"/>
            <a:r>
              <a:rPr lang="en-US" sz="2800" b="1" dirty="0" smtClean="0"/>
              <a:t>Apply ribbon to upper arm or upper thigh</a:t>
            </a:r>
            <a:endParaRPr lang="en-US" sz="2800" b="1" dirty="0"/>
          </a:p>
        </p:txBody>
      </p:sp>
    </p:spTree>
    <p:extLst>
      <p:ext uri="{BB962C8B-B14F-4D97-AF65-F5344CB8AC3E}">
        <p14:creationId xmlns:p14="http://schemas.microsoft.com/office/powerpoint/2010/main" val="2388982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4870" y="4078736"/>
            <a:ext cx="3530930" cy="22458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0805" name="Text Box 5"/>
          <p:cNvSpPr txBox="1">
            <a:spLocks noChangeArrowheads="1"/>
          </p:cNvSpPr>
          <p:nvPr/>
        </p:nvSpPr>
        <p:spPr bwMode="auto">
          <a:xfrm>
            <a:off x="304800" y="990600"/>
            <a:ext cx="4191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600" b="1" u="sng" dirty="0"/>
              <a:t>Adult</a:t>
            </a:r>
          </a:p>
          <a:p>
            <a:pPr algn="ctr" defTabSz="914400" eaLnBrk="1" hangingPunct="1">
              <a:buClrTx/>
              <a:buFontTx/>
              <a:buNone/>
            </a:pPr>
            <a:endParaRPr lang="en-US" sz="1200" b="1" u="sng" dirty="0"/>
          </a:p>
          <a:p>
            <a:pPr algn="ctr" defTabSz="914400" eaLnBrk="1" hangingPunct="1"/>
            <a:r>
              <a:rPr lang="en-US" sz="2600" i="1" dirty="0">
                <a:solidFill>
                  <a:srgbClr val="FFCC00"/>
                </a:solidFill>
              </a:rPr>
              <a:t> </a:t>
            </a:r>
            <a:r>
              <a:rPr lang="en-US" sz="2600" dirty="0"/>
              <a:t>Respirations &gt; 30 BPM</a:t>
            </a:r>
          </a:p>
          <a:p>
            <a:pPr algn="ctr" defTabSz="914400" eaLnBrk="1" hangingPunct="1"/>
            <a:r>
              <a:rPr lang="en-US" sz="2600" dirty="0" smtClean="0"/>
              <a:t>CR &gt; 2 seconds or</a:t>
            </a:r>
          </a:p>
          <a:p>
            <a:pPr algn="ctr" defTabSz="914400" eaLnBrk="1" hangingPunct="1"/>
            <a:r>
              <a:rPr lang="en-US" sz="2600" dirty="0" smtClean="0"/>
              <a:t>  no </a:t>
            </a:r>
            <a:r>
              <a:rPr lang="en-US" sz="2600" dirty="0"/>
              <a:t>p</a:t>
            </a:r>
            <a:r>
              <a:rPr lang="en-US" sz="2600" dirty="0" smtClean="0"/>
              <a:t>alpable radial pulse</a:t>
            </a:r>
            <a:endParaRPr lang="en-US" sz="2600" dirty="0"/>
          </a:p>
          <a:p>
            <a:pPr algn="ctr" defTabSz="914400" eaLnBrk="1" hangingPunct="1"/>
            <a:r>
              <a:rPr lang="en-US" sz="2600" dirty="0" smtClean="0"/>
              <a:t>Cannot </a:t>
            </a:r>
            <a:r>
              <a:rPr lang="en-US" sz="2600" dirty="0"/>
              <a:t>follow simple</a:t>
            </a:r>
          </a:p>
          <a:p>
            <a:pPr algn="ctr" defTabSz="914400" eaLnBrk="1" hangingPunct="1">
              <a:buFontTx/>
              <a:buNone/>
            </a:pPr>
            <a:r>
              <a:rPr lang="en-US" sz="2600" dirty="0"/>
              <a:t>   </a:t>
            </a:r>
            <a:r>
              <a:rPr lang="en-US" sz="2600" dirty="0" smtClean="0"/>
              <a:t>commands</a:t>
            </a:r>
          </a:p>
          <a:p>
            <a:pPr algn="ctr" defTabSz="914400" eaLnBrk="1" hangingPunct="1">
              <a:buFontTx/>
              <a:buNone/>
            </a:pPr>
            <a:endParaRPr lang="en-US" sz="2600" dirty="0"/>
          </a:p>
          <a:p>
            <a:pPr algn="ctr" defTabSz="914400" eaLnBrk="1" hangingPunct="1">
              <a:buFontTx/>
              <a:buNone/>
            </a:pPr>
            <a:r>
              <a:rPr lang="en-US" sz="2600" dirty="0" smtClean="0"/>
              <a:t>Pneumothorax</a:t>
            </a:r>
          </a:p>
          <a:p>
            <a:pPr algn="ctr" defTabSz="914400" eaLnBrk="1" hangingPunct="1">
              <a:buFontTx/>
              <a:buNone/>
            </a:pPr>
            <a:r>
              <a:rPr lang="en-US" sz="2600" dirty="0" smtClean="0"/>
              <a:t>Hemorrhagic Shock</a:t>
            </a:r>
          </a:p>
          <a:p>
            <a:pPr algn="ctr" defTabSz="914400" eaLnBrk="1" hangingPunct="1">
              <a:buFontTx/>
              <a:buNone/>
            </a:pPr>
            <a:r>
              <a:rPr lang="en-US" sz="2600" dirty="0" smtClean="0"/>
              <a:t>Closed Head Injury </a:t>
            </a:r>
            <a:endParaRPr lang="en-US" sz="2600" dirty="0"/>
          </a:p>
          <a:p>
            <a:pPr algn="ctr" defTabSz="914400" eaLnBrk="1" hangingPunct="1">
              <a:buFontTx/>
              <a:buNone/>
            </a:pPr>
            <a:endParaRPr lang="en-US" sz="2600" i="1" dirty="0"/>
          </a:p>
          <a:p>
            <a:pPr algn="ctr" defTabSz="914400" eaLnBrk="1" hangingPunct="1">
              <a:buFontTx/>
              <a:buNone/>
            </a:pPr>
            <a:endParaRPr lang="en-US" sz="1400" i="1" dirty="0"/>
          </a:p>
        </p:txBody>
      </p:sp>
      <p:sp>
        <p:nvSpPr>
          <p:cNvPr id="2" name="Text Box 5"/>
          <p:cNvSpPr txBox="1">
            <a:spLocks noChangeArrowheads="1"/>
          </p:cNvSpPr>
          <p:nvPr/>
        </p:nvSpPr>
        <p:spPr bwMode="auto">
          <a:xfrm>
            <a:off x="4191000" y="990600"/>
            <a:ext cx="47244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600" b="1" u="sng" dirty="0">
                <a:solidFill>
                  <a:srgbClr val="0000FF"/>
                </a:solidFill>
              </a:rPr>
              <a:t>Pediatric</a:t>
            </a:r>
          </a:p>
          <a:p>
            <a:pPr algn="ctr" defTabSz="914400" eaLnBrk="1" hangingPunct="1">
              <a:buClrTx/>
              <a:buFontTx/>
              <a:buNone/>
            </a:pPr>
            <a:endParaRPr lang="en-US" sz="1200" b="1" u="sng" dirty="0">
              <a:solidFill>
                <a:srgbClr val="0000FF"/>
              </a:solidFill>
            </a:endParaRPr>
          </a:p>
          <a:p>
            <a:pPr algn="ctr" defTabSz="914400" eaLnBrk="1" hangingPunct="1">
              <a:buClrTx/>
            </a:pPr>
            <a:r>
              <a:rPr lang="en-US" sz="2600" dirty="0">
                <a:solidFill>
                  <a:srgbClr val="0000FF"/>
                </a:solidFill>
              </a:rPr>
              <a:t> </a:t>
            </a:r>
            <a:r>
              <a:rPr lang="en-US" sz="2600" dirty="0" smtClean="0">
                <a:solidFill>
                  <a:srgbClr val="0000FF"/>
                </a:solidFill>
              </a:rPr>
              <a:t>Respirations &lt; </a:t>
            </a:r>
            <a:r>
              <a:rPr lang="en-US" sz="2600" dirty="0">
                <a:solidFill>
                  <a:srgbClr val="0000FF"/>
                </a:solidFill>
              </a:rPr>
              <a:t>15 or &gt;</a:t>
            </a:r>
            <a:r>
              <a:rPr lang="en-US" sz="2600" dirty="0" smtClean="0">
                <a:solidFill>
                  <a:srgbClr val="0000FF"/>
                </a:solidFill>
              </a:rPr>
              <a:t> 45</a:t>
            </a:r>
            <a:endParaRPr lang="en-US" sz="2600" dirty="0">
              <a:solidFill>
                <a:srgbClr val="0000FF"/>
              </a:solidFill>
            </a:endParaRPr>
          </a:p>
          <a:p>
            <a:pPr algn="ctr" defTabSz="914400" eaLnBrk="1" hangingPunct="1">
              <a:buClrTx/>
            </a:pPr>
            <a:r>
              <a:rPr lang="en-US" sz="2600" dirty="0">
                <a:solidFill>
                  <a:srgbClr val="0000FF"/>
                </a:solidFill>
              </a:rPr>
              <a:t> </a:t>
            </a:r>
            <a:r>
              <a:rPr lang="en-US" sz="2600" dirty="0" smtClean="0">
                <a:solidFill>
                  <a:srgbClr val="0000FF"/>
                </a:solidFill>
              </a:rPr>
              <a:t>CR &gt; 2 seconds or no palpable radial or brachial pulse</a:t>
            </a:r>
          </a:p>
          <a:p>
            <a:pPr algn="ctr"/>
            <a:r>
              <a:rPr lang="en-US" sz="2600" dirty="0" smtClean="0">
                <a:solidFill>
                  <a:srgbClr val="0000FF"/>
                </a:solidFill>
              </a:rPr>
              <a:t>Inappropriate </a:t>
            </a:r>
            <a:r>
              <a:rPr lang="en-US" sz="2600" dirty="0">
                <a:solidFill>
                  <a:srgbClr val="0000FF"/>
                </a:solidFill>
              </a:rPr>
              <a:t>“</a:t>
            </a:r>
            <a:r>
              <a:rPr lang="en-US" sz="2600" dirty="0" smtClean="0">
                <a:solidFill>
                  <a:srgbClr val="0000FF"/>
                </a:solidFill>
              </a:rPr>
              <a:t>Pain” </a:t>
            </a:r>
            <a:endParaRPr lang="en-US" sz="2600" dirty="0">
              <a:solidFill>
                <a:srgbClr val="0000FF"/>
              </a:solidFill>
            </a:endParaRPr>
          </a:p>
          <a:p>
            <a:pPr algn="ctr" defTabSz="914400" eaLnBrk="1" hangingPunct="1">
              <a:buClrTx/>
              <a:buFontTx/>
              <a:buNone/>
            </a:pPr>
            <a:r>
              <a:rPr lang="en-US" sz="2600" dirty="0">
                <a:solidFill>
                  <a:srgbClr val="0000FF"/>
                </a:solidFill>
              </a:rPr>
              <a:t>   (e.g., posturing) or “</a:t>
            </a:r>
            <a:r>
              <a:rPr lang="en-US" sz="2600" dirty="0" smtClean="0">
                <a:solidFill>
                  <a:srgbClr val="0000FF"/>
                </a:solidFill>
              </a:rPr>
              <a:t>Unresponsive”</a:t>
            </a:r>
            <a:endParaRPr lang="en-US" sz="2600" dirty="0">
              <a:solidFill>
                <a:srgbClr val="0000FF"/>
              </a:solidFill>
            </a:endParaRPr>
          </a:p>
        </p:txBody>
      </p:sp>
      <p:sp>
        <p:nvSpPr>
          <p:cNvPr id="4" name="Title 3"/>
          <p:cNvSpPr>
            <a:spLocks noGrp="1"/>
          </p:cNvSpPr>
          <p:nvPr>
            <p:ph type="title"/>
          </p:nvPr>
        </p:nvSpPr>
        <p:spPr>
          <a:xfrm>
            <a:off x="3544" y="173073"/>
            <a:ext cx="9140456" cy="665127"/>
          </a:xfrm>
        </p:spPr>
        <p:txBody>
          <a:bodyPr>
            <a:noAutofit/>
          </a:bodyPr>
          <a:lstStyle/>
          <a:p>
            <a:pPr eaLnBrk="1" fontAlgn="auto" hangingPunct="1">
              <a:spcAft>
                <a:spcPts val="0"/>
              </a:spcAft>
              <a:defRPr/>
            </a:pPr>
            <a:r>
              <a:rPr lang="en-US" sz="3600" b="1" dirty="0" smtClean="0">
                <a:ln>
                  <a:solidFill>
                    <a:schemeClr val="tx1"/>
                  </a:solidFill>
                </a:ln>
                <a:solidFill>
                  <a:srgbClr val="FF0000"/>
                </a:solidFill>
              </a:rPr>
              <a:t>RED</a:t>
            </a:r>
            <a:r>
              <a:rPr lang="en-US" sz="3600" b="1" dirty="0" smtClean="0"/>
              <a:t> </a:t>
            </a:r>
            <a:r>
              <a:rPr lang="en-US" sz="3600" b="1" dirty="0" smtClean="0">
                <a:solidFill>
                  <a:srgbClr val="3D4151"/>
                </a:solidFill>
              </a:rPr>
              <a:t>Triage Category (Immediate)</a:t>
            </a:r>
            <a:endParaRPr lang="en-US" sz="3600" b="1" dirty="0">
              <a:solidFill>
                <a:srgbClr val="3D4151"/>
              </a:solidFill>
            </a:endParaRPr>
          </a:p>
        </p:txBody>
      </p:sp>
    </p:spTree>
    <p:extLst>
      <p:ext uri="{BB962C8B-B14F-4D97-AF65-F5344CB8AC3E}">
        <p14:creationId xmlns:p14="http://schemas.microsoft.com/office/powerpoint/2010/main" val="4159094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00805">
                                            <p:txEl>
                                              <p:pRg st="0" end="0"/>
                                            </p:txEl>
                                          </p:spTgt>
                                        </p:tgtEl>
                                        <p:attrNameLst>
                                          <p:attrName>style.visibility</p:attrName>
                                        </p:attrNameLst>
                                      </p:cBhvr>
                                      <p:to>
                                        <p:strVal val="visible"/>
                                      </p:to>
                                    </p:set>
                                    <p:animEffect transition="in" filter="randombar(horizontal)">
                                      <p:cBhvr>
                                        <p:cTn id="7" dur="500"/>
                                        <p:tgtEl>
                                          <p:spTgt spid="110080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00805">
                                            <p:txEl>
                                              <p:pRg st="2" end="2"/>
                                            </p:txEl>
                                          </p:spTgt>
                                        </p:tgtEl>
                                        <p:attrNameLst>
                                          <p:attrName>style.visibility</p:attrName>
                                        </p:attrNameLst>
                                      </p:cBhvr>
                                      <p:to>
                                        <p:strVal val="visible"/>
                                      </p:to>
                                    </p:set>
                                    <p:animEffect transition="in" filter="randombar(horizontal)">
                                      <p:cBhvr>
                                        <p:cTn id="10" dur="500"/>
                                        <p:tgtEl>
                                          <p:spTgt spid="110080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1100805">
                                            <p:txEl>
                                              <p:pRg st="3" end="3"/>
                                            </p:txEl>
                                          </p:spTgt>
                                        </p:tgtEl>
                                        <p:attrNameLst>
                                          <p:attrName>style.visibility</p:attrName>
                                        </p:attrNameLst>
                                      </p:cBhvr>
                                      <p:to>
                                        <p:strVal val="visible"/>
                                      </p:to>
                                    </p:set>
                                    <p:animEffect transition="in" filter="randombar(horizontal)">
                                      <p:cBhvr>
                                        <p:cTn id="15" dur="500"/>
                                        <p:tgtEl>
                                          <p:spTgt spid="110080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00805">
                                            <p:txEl>
                                              <p:pRg st="4" end="4"/>
                                            </p:txEl>
                                          </p:spTgt>
                                        </p:tgtEl>
                                        <p:attrNameLst>
                                          <p:attrName>style.visibility</p:attrName>
                                        </p:attrNameLst>
                                      </p:cBhvr>
                                      <p:to>
                                        <p:strVal val="visible"/>
                                      </p:to>
                                    </p:set>
                                    <p:animEffect transition="in" filter="randombar(horizontal)">
                                      <p:cBhvr>
                                        <p:cTn id="20" dur="500"/>
                                        <p:tgtEl>
                                          <p:spTgt spid="110080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1100805">
                                            <p:txEl>
                                              <p:pRg st="5" end="5"/>
                                            </p:txEl>
                                          </p:spTgt>
                                        </p:tgtEl>
                                        <p:attrNameLst>
                                          <p:attrName>style.visibility</p:attrName>
                                        </p:attrNameLst>
                                      </p:cBhvr>
                                      <p:to>
                                        <p:strVal val="visible"/>
                                      </p:to>
                                    </p:set>
                                    <p:animEffect transition="in" filter="randombar(horizontal)">
                                      <p:cBhvr>
                                        <p:cTn id="25" dur="500"/>
                                        <p:tgtEl>
                                          <p:spTgt spid="1100805">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100805">
                                            <p:txEl>
                                              <p:pRg st="6" end="6"/>
                                            </p:txEl>
                                          </p:spTgt>
                                        </p:tgtEl>
                                        <p:attrNameLst>
                                          <p:attrName>style.visibility</p:attrName>
                                        </p:attrNameLst>
                                      </p:cBhvr>
                                      <p:to>
                                        <p:strVal val="visible"/>
                                      </p:to>
                                    </p:set>
                                    <p:animEffect transition="in" filter="randombar(horizontal)">
                                      <p:cBhvr>
                                        <p:cTn id="28" dur="500"/>
                                        <p:tgtEl>
                                          <p:spTgt spid="1100805">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100805">
                                            <p:txEl>
                                              <p:pRg st="8" end="8"/>
                                            </p:txEl>
                                          </p:spTgt>
                                        </p:tgtEl>
                                        <p:attrNameLst>
                                          <p:attrName>style.visibility</p:attrName>
                                        </p:attrNameLst>
                                      </p:cBhvr>
                                      <p:to>
                                        <p:strVal val="visible"/>
                                      </p:to>
                                    </p:set>
                                    <p:animEffect transition="in" filter="randombar(horizontal)">
                                      <p:cBhvr>
                                        <p:cTn id="31" dur="500"/>
                                        <p:tgtEl>
                                          <p:spTgt spid="1100805">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100805">
                                            <p:txEl>
                                              <p:pRg st="9" end="9"/>
                                            </p:txEl>
                                          </p:spTgt>
                                        </p:tgtEl>
                                        <p:attrNameLst>
                                          <p:attrName>style.visibility</p:attrName>
                                        </p:attrNameLst>
                                      </p:cBhvr>
                                      <p:to>
                                        <p:strVal val="visible"/>
                                      </p:to>
                                    </p:set>
                                    <p:animEffect transition="in" filter="randombar(horizontal)">
                                      <p:cBhvr>
                                        <p:cTn id="34" dur="500"/>
                                        <p:tgtEl>
                                          <p:spTgt spid="1100805">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100805">
                                            <p:txEl>
                                              <p:pRg st="10" end="10"/>
                                            </p:txEl>
                                          </p:spTgt>
                                        </p:tgtEl>
                                        <p:attrNameLst>
                                          <p:attrName>style.visibility</p:attrName>
                                        </p:attrNameLst>
                                      </p:cBhvr>
                                      <p:to>
                                        <p:strVal val="visible"/>
                                      </p:to>
                                    </p:set>
                                    <p:animEffect transition="in" filter="randombar(horizontal)">
                                      <p:cBhvr>
                                        <p:cTn id="37" dur="500"/>
                                        <p:tgtEl>
                                          <p:spTgt spid="1100805">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2" dur="500"/>
                                        <p:tgtEl>
                                          <p:spTgt spid="2">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5" dur="500"/>
                                        <p:tgtEl>
                                          <p:spTgt spid="2">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50" dur="500"/>
                                        <p:tgtEl>
                                          <p:spTgt spid="2">
                                            <p:txEl>
                                              <p:pRg st="3" end="3"/>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53" dur="500"/>
                                        <p:tgtEl>
                                          <p:spTgt spid="2">
                                            <p:txEl>
                                              <p:pRg st="4" end="4"/>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randombar(horizontal)">
                                      <p:cBhvr>
                                        <p:cTn id="5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35992" cy="615950"/>
          </a:xfrm>
        </p:spPr>
        <p:txBody>
          <a:bodyPr>
            <a:normAutofit fontScale="90000"/>
          </a:bodyPr>
          <a:lstStyle/>
          <a:p>
            <a:pPr eaLnBrk="1" fontAlgn="auto" hangingPunct="1">
              <a:spcAft>
                <a:spcPts val="0"/>
              </a:spcAft>
              <a:defRPr/>
            </a:pPr>
            <a:r>
              <a:rPr lang="en-US" sz="4800" b="1" dirty="0" smtClean="0">
                <a:ln>
                  <a:solidFill>
                    <a:schemeClr val="tx1"/>
                  </a:solidFill>
                </a:ln>
                <a:solidFill>
                  <a:srgbClr val="FFFF00"/>
                </a:solidFill>
              </a:rPr>
              <a:t>YELLOW </a:t>
            </a:r>
            <a:r>
              <a:rPr lang="en-US" sz="4800" b="1" dirty="0" smtClean="0">
                <a:solidFill>
                  <a:srgbClr val="3D4151"/>
                </a:solidFill>
              </a:rPr>
              <a:t>Triage Category (Delayed)</a:t>
            </a:r>
            <a:endParaRPr lang="en-US" sz="4800" b="1" dirty="0">
              <a:solidFill>
                <a:srgbClr val="3D4151"/>
              </a:solidFill>
            </a:endParaRPr>
          </a:p>
        </p:txBody>
      </p:sp>
      <p:sp>
        <p:nvSpPr>
          <p:cNvPr id="7" name="Content Placeholder 6"/>
          <p:cNvSpPr>
            <a:spLocks noGrp="1"/>
          </p:cNvSpPr>
          <p:nvPr>
            <p:ph idx="4294967295"/>
          </p:nvPr>
        </p:nvSpPr>
        <p:spPr>
          <a:xfrm>
            <a:off x="76200" y="1295400"/>
            <a:ext cx="9067800" cy="5181600"/>
          </a:xfrm>
          <a:prstGeom prst="rect">
            <a:avLst/>
          </a:prstGeom>
        </p:spPr>
        <p:txBody>
          <a:bodyPr>
            <a:noAutofit/>
          </a:bodyPr>
          <a:lstStyle/>
          <a:p>
            <a:pPr marL="114300" indent="0">
              <a:buFont typeface="Arial" pitchFamily="34" charset="0"/>
              <a:buNone/>
            </a:pPr>
            <a:r>
              <a:rPr lang="en-US" sz="2800" dirty="0" smtClean="0"/>
              <a:t>Adult: respirations, capillary refill, and mentation are normal  </a:t>
            </a:r>
          </a:p>
          <a:p>
            <a:pPr lvl="1"/>
            <a:endParaRPr lang="en-US" sz="1200" dirty="0" smtClean="0">
              <a:solidFill>
                <a:srgbClr val="0000FF"/>
              </a:solidFill>
            </a:endParaRPr>
          </a:p>
          <a:p>
            <a:pPr lvl="1">
              <a:buClr>
                <a:srgbClr val="3D4151"/>
              </a:buClr>
              <a:buFont typeface="Arial" panose="020B0604020202020204" pitchFamily="34" charset="0"/>
              <a:buChar char="•"/>
            </a:pPr>
            <a:r>
              <a:rPr lang="en-US" sz="2400" dirty="0" smtClean="0"/>
              <a:t>Isolated burns</a:t>
            </a:r>
          </a:p>
          <a:p>
            <a:pPr lvl="1">
              <a:buClr>
                <a:srgbClr val="3D4151"/>
              </a:buClr>
              <a:buFont typeface="Arial" panose="020B0604020202020204" pitchFamily="34" charset="0"/>
              <a:buChar char="•"/>
            </a:pPr>
            <a:endParaRPr lang="en-US" sz="1200" dirty="0" smtClean="0"/>
          </a:p>
          <a:p>
            <a:pPr lvl="1">
              <a:buClr>
                <a:srgbClr val="3D4151"/>
              </a:buClr>
              <a:buFont typeface="Arial" panose="020B0604020202020204" pitchFamily="34" charset="0"/>
              <a:buChar char="•"/>
            </a:pPr>
            <a:r>
              <a:rPr lang="en-US" sz="2400" dirty="0" smtClean="0"/>
              <a:t>Extremity fractures</a:t>
            </a:r>
          </a:p>
          <a:p>
            <a:pPr lvl="1">
              <a:buClr>
                <a:srgbClr val="3D4151"/>
              </a:buClr>
              <a:buFont typeface="Arial" panose="020B0604020202020204" pitchFamily="34" charset="0"/>
              <a:buChar char="•"/>
            </a:pPr>
            <a:endParaRPr lang="en-US" sz="1200" dirty="0" smtClean="0"/>
          </a:p>
          <a:p>
            <a:pPr lvl="1">
              <a:buClr>
                <a:srgbClr val="3D4151"/>
              </a:buClr>
              <a:buFont typeface="Arial" panose="020B0604020202020204" pitchFamily="34" charset="0"/>
              <a:buChar char="•"/>
            </a:pPr>
            <a:r>
              <a:rPr lang="en-US" sz="2400" dirty="0" smtClean="0"/>
              <a:t>Stable other trauma</a:t>
            </a:r>
          </a:p>
          <a:p>
            <a:pPr lvl="1">
              <a:buClr>
                <a:srgbClr val="3D4151"/>
              </a:buClr>
              <a:buFont typeface="Arial" panose="020B0604020202020204" pitchFamily="34" charset="0"/>
              <a:buChar char="•"/>
            </a:pPr>
            <a:endParaRPr lang="en-US" sz="1200" dirty="0" smtClean="0"/>
          </a:p>
          <a:p>
            <a:pPr lvl="1">
              <a:buClr>
                <a:srgbClr val="3D4151"/>
              </a:buClr>
              <a:buFont typeface="Arial" panose="020B0604020202020204" pitchFamily="34" charset="0"/>
              <a:buChar char="•"/>
            </a:pPr>
            <a:r>
              <a:rPr lang="en-US" sz="2400" dirty="0" smtClean="0"/>
              <a:t>Most patients with</a:t>
            </a:r>
            <a:br>
              <a:rPr lang="en-US" sz="2400" dirty="0" smtClean="0"/>
            </a:br>
            <a:r>
              <a:rPr lang="en-US" sz="2400" dirty="0" smtClean="0"/>
              <a:t>medical complaints</a:t>
            </a:r>
          </a:p>
          <a:p>
            <a:pPr lvl="1">
              <a:buFont typeface="Arial" pitchFamily="34" charset="0"/>
              <a:buNone/>
            </a:pPr>
            <a:endParaRPr lang="en-US" sz="1200" dirty="0" smtClean="0"/>
          </a:p>
          <a:p>
            <a:pPr marL="114300" indent="0">
              <a:buClr>
                <a:schemeClr val="tx1"/>
              </a:buClr>
              <a:buFontTx/>
              <a:buNone/>
            </a:pPr>
            <a:r>
              <a:rPr lang="en-US" sz="3200" dirty="0" smtClean="0">
                <a:solidFill>
                  <a:srgbClr val="0000FF"/>
                </a:solidFill>
              </a:rPr>
              <a:t>Pediatric: “A,” “V,” or appropriate “P”</a:t>
            </a:r>
          </a:p>
          <a:p>
            <a:pPr marL="114300" indent="0">
              <a:buClr>
                <a:schemeClr val="tx1"/>
              </a:buClr>
              <a:buFontTx/>
              <a:buNone/>
            </a:pPr>
            <a:r>
              <a:rPr lang="en-US" sz="2400" dirty="0" smtClean="0">
                <a:solidFill>
                  <a:srgbClr val="0000FF"/>
                </a:solidFill>
              </a:rPr>
              <a:t> (e.g., withdrawal from pain stimulus) </a:t>
            </a:r>
          </a:p>
          <a:p>
            <a:pPr lvl="1">
              <a:buFont typeface="Arial" pitchFamily="34" charset="0"/>
              <a:buNone/>
            </a:pPr>
            <a:endParaRPr lang="en-US" sz="2400" dirty="0" smtClean="0"/>
          </a:p>
        </p:txBody>
      </p:sp>
      <p:pic>
        <p:nvPicPr>
          <p:cNvPr id="48128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550" y="2057400"/>
            <a:ext cx="3981450" cy="2654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346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calcmode="lin" valueType="num">
                                      <p:cBhvr additive="base">
                                        <p:cTn id="1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 calcmode="lin" valueType="num">
                                      <p:cBhvr additive="base">
                                        <p:cTn id="28"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10" end="10"/>
                                            </p:txEl>
                                          </p:spTgt>
                                        </p:tgtEl>
                                        <p:attrNameLst>
                                          <p:attrName>style.visibility</p:attrName>
                                        </p:attrNameLst>
                                      </p:cBhvr>
                                      <p:to>
                                        <p:strVal val="visible"/>
                                      </p:to>
                                    </p:set>
                                    <p:anim calcmode="lin" valueType="num">
                                      <p:cBhvr additive="base">
                                        <p:cTn id="34"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500"/>
                            </p:stCondLst>
                            <p:childTnLst>
                              <p:par>
                                <p:cTn id="37" presetID="2" presetClass="entr" presetSubtype="4" fill="hold" nodeType="after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 calcmode="lin" valueType="num">
                                      <p:cBhvr additive="base">
                                        <p:cTn id="3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 y="152400"/>
            <a:ext cx="9137650" cy="685800"/>
          </a:xfrm>
        </p:spPr>
        <p:txBody>
          <a:bodyPr>
            <a:normAutofit fontScale="90000"/>
          </a:bodyPr>
          <a:lstStyle/>
          <a:p>
            <a:pPr eaLnBrk="1" fontAlgn="auto" hangingPunct="1">
              <a:spcAft>
                <a:spcPts val="0"/>
              </a:spcAft>
              <a:defRPr/>
            </a:pPr>
            <a:r>
              <a:rPr lang="en-US" sz="4800" b="1" dirty="0" smtClean="0">
                <a:ln>
                  <a:solidFill>
                    <a:schemeClr val="tx1"/>
                  </a:solidFill>
                </a:ln>
                <a:solidFill>
                  <a:srgbClr val="00B050"/>
                </a:solidFill>
              </a:rPr>
              <a:t>GREEN</a:t>
            </a:r>
            <a:r>
              <a:rPr lang="en-US" sz="4800" b="1" dirty="0" smtClean="0">
                <a:ln>
                  <a:solidFill>
                    <a:schemeClr val="tx1"/>
                  </a:solidFill>
                </a:ln>
                <a:solidFill>
                  <a:srgbClr val="FFFF00"/>
                </a:solidFill>
              </a:rPr>
              <a:t> </a:t>
            </a:r>
            <a:r>
              <a:rPr lang="en-US" sz="4800" b="1" dirty="0" smtClean="0">
                <a:solidFill>
                  <a:srgbClr val="3D4151"/>
                </a:solidFill>
              </a:rPr>
              <a:t>Triage Category (Minor)</a:t>
            </a:r>
            <a:endParaRPr lang="en-US" sz="4800" b="1" dirty="0">
              <a:solidFill>
                <a:srgbClr val="3D4151"/>
              </a:solidFill>
            </a:endParaRPr>
          </a:p>
        </p:txBody>
      </p:sp>
      <p:sp>
        <p:nvSpPr>
          <p:cNvPr id="7" name="Content Placeholder 6"/>
          <p:cNvSpPr>
            <a:spLocks noGrp="1"/>
          </p:cNvSpPr>
          <p:nvPr>
            <p:ph idx="4294967295"/>
          </p:nvPr>
        </p:nvSpPr>
        <p:spPr>
          <a:xfrm>
            <a:off x="457200" y="1219200"/>
            <a:ext cx="3276600" cy="4800600"/>
          </a:xfrm>
          <a:prstGeom prst="rect">
            <a:avLst/>
          </a:prstGeom>
        </p:spPr>
        <p:txBody>
          <a:bodyPr>
            <a:normAutofit/>
          </a:bodyPr>
          <a:lstStyle/>
          <a:p>
            <a:pPr marL="685800" indent="-571500">
              <a:buClr>
                <a:schemeClr val="tx1"/>
              </a:buClr>
            </a:pPr>
            <a:r>
              <a:rPr lang="en-US" dirty="0" smtClean="0"/>
              <a:t>“Walking wounded”</a:t>
            </a:r>
          </a:p>
          <a:p>
            <a:pPr marL="685800" indent="-571500">
              <a:buClr>
                <a:schemeClr val="tx1"/>
              </a:buClr>
            </a:pPr>
            <a:r>
              <a:rPr lang="en-US" dirty="0" smtClean="0"/>
              <a:t>Psychological casualties</a:t>
            </a:r>
          </a:p>
          <a:p>
            <a:pPr marL="685800" indent="-571500">
              <a:buClr>
                <a:schemeClr val="tx1"/>
              </a:buClr>
            </a:pPr>
            <a:r>
              <a:rPr lang="en-US" dirty="0" smtClean="0"/>
              <a:t>Always </a:t>
            </a:r>
            <a:r>
              <a:rPr lang="en-US" dirty="0"/>
              <a:t>look for children being carried and assess them</a:t>
            </a:r>
            <a:endParaRPr lang="en-US" dirty="0" smtClean="0"/>
          </a:p>
          <a:p>
            <a:pPr marL="685800" indent="-571500">
              <a:buClr>
                <a:schemeClr val="tx1"/>
              </a:buClr>
            </a:pPr>
            <a:endParaRPr lang="en-US" dirty="0" smtClean="0"/>
          </a:p>
          <a:p>
            <a:pPr lvl="1">
              <a:buFont typeface="Arial" pitchFamily="34" charset="0"/>
              <a:buNone/>
            </a:pPr>
            <a:endParaRPr lang="en-US" sz="3400" dirty="0" smtClean="0"/>
          </a:p>
        </p:txBody>
      </p:sp>
      <p:pic>
        <p:nvPicPr>
          <p:cNvPr id="48333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828800"/>
            <a:ext cx="4800600" cy="32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013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wrap="square" numCol="1" anchorCtr="0" compatLnSpc="1">
            <a:prstTxWarp prst="textNoShape">
              <a:avLst/>
            </a:prstTxWarp>
          </a:bodyPr>
          <a:lstStyle/>
          <a:p>
            <a:r>
              <a:rPr lang="en-US" sz="4800" b="1" dirty="0" smtClean="0">
                <a:solidFill>
                  <a:srgbClr val="3D4151"/>
                </a:solidFill>
              </a:rPr>
              <a:t>Enabling Objectives</a:t>
            </a:r>
          </a:p>
        </p:txBody>
      </p:sp>
      <p:sp>
        <p:nvSpPr>
          <p:cNvPr id="3" name="Content Placeholder 2"/>
          <p:cNvSpPr>
            <a:spLocks noGrp="1"/>
          </p:cNvSpPr>
          <p:nvPr>
            <p:ph type="subTitle" idx="1"/>
          </p:nvPr>
        </p:nvSpPr>
        <p:spPr>
          <a:xfrm>
            <a:off x="304800" y="2286000"/>
            <a:ext cx="8305800" cy="3810000"/>
          </a:xfrm>
          <a:prstGeom prst="rect">
            <a:avLst/>
          </a:prstGeom>
        </p:spPr>
        <p:txBody>
          <a:bodyPr>
            <a:normAutofit lnSpcReduction="10000"/>
          </a:bodyPr>
          <a:lstStyle/>
          <a:p>
            <a:pPr marL="914400" lvl="1" indent="-457200" algn="l">
              <a:buClr>
                <a:schemeClr val="tx1"/>
              </a:buClr>
              <a:buFont typeface="Arial" panose="020B0604020202020204" pitchFamily="34" charset="0"/>
              <a:buChar char="•"/>
            </a:pPr>
            <a:r>
              <a:rPr lang="en-US" sz="2600" b="1" dirty="0" smtClean="0">
                <a:solidFill>
                  <a:schemeClr val="tx1"/>
                </a:solidFill>
                <a:effectLst>
                  <a:outerShdw blurRad="38100" dist="38100" dir="2700000" algn="tl">
                    <a:srgbClr val="FFFFFF"/>
                  </a:outerShdw>
                </a:effectLst>
              </a:rPr>
              <a:t>Define TRIAGE and explain when it is appropriate for use</a:t>
            </a:r>
          </a:p>
          <a:p>
            <a:pPr marL="914400" lvl="1" indent="-457200" algn="l">
              <a:buClr>
                <a:schemeClr val="tx1"/>
              </a:buClr>
              <a:buFont typeface="Arial" panose="020B0604020202020204" pitchFamily="34" charset="0"/>
              <a:buChar char="•"/>
            </a:pPr>
            <a:r>
              <a:rPr lang="en-US" sz="2600" b="1" dirty="0" smtClean="0">
                <a:solidFill>
                  <a:schemeClr val="tx1"/>
                </a:solidFill>
                <a:effectLst>
                  <a:outerShdw blurRad="38100" dist="38100" dir="2700000" algn="tl">
                    <a:srgbClr val="FFFFFF"/>
                  </a:outerShdw>
                </a:effectLst>
              </a:rPr>
              <a:t>List </a:t>
            </a:r>
            <a:r>
              <a:rPr lang="en-US" sz="2600" b="1" dirty="0">
                <a:solidFill>
                  <a:schemeClr val="tx1"/>
                </a:solidFill>
                <a:effectLst>
                  <a:outerShdw blurRad="38100" dist="38100" dir="2700000" algn="tl">
                    <a:srgbClr val="FFFFFF"/>
                  </a:outerShdw>
                </a:effectLst>
              </a:rPr>
              <a:t>three reasons a patient triage and tracking system is required for successful operations</a:t>
            </a:r>
          </a:p>
          <a:p>
            <a:pPr marL="914400" lvl="1" indent="-457200" algn="l">
              <a:buClr>
                <a:schemeClr val="tx1"/>
              </a:buClr>
              <a:buFont typeface="Arial" panose="020B0604020202020204" pitchFamily="34" charset="0"/>
              <a:buChar char="•"/>
            </a:pPr>
            <a:r>
              <a:rPr lang="en-US" sz="2600" b="1" dirty="0" smtClean="0">
                <a:solidFill>
                  <a:schemeClr val="tx1"/>
                </a:solidFill>
                <a:effectLst>
                  <a:outerShdw blurRad="38100" dist="38100" dir="2700000" algn="tl">
                    <a:srgbClr val="FFFFFF"/>
                  </a:outerShdw>
                </a:effectLst>
              </a:rPr>
              <a:t>Categorize the Triage status of patients utilizing the  START </a:t>
            </a:r>
            <a:r>
              <a:rPr lang="en-US" sz="2600" b="1" dirty="0">
                <a:solidFill>
                  <a:schemeClr val="tx1"/>
                </a:solidFill>
                <a:effectLst>
                  <a:outerShdw blurRad="38100" dist="38100" dir="2700000" algn="tl">
                    <a:srgbClr val="FFFFFF"/>
                  </a:outerShdw>
                </a:effectLst>
              </a:rPr>
              <a:t>and </a:t>
            </a:r>
            <a:r>
              <a:rPr lang="en-US" sz="2600" b="1" dirty="0" smtClean="0">
                <a:solidFill>
                  <a:schemeClr val="tx1"/>
                </a:solidFill>
                <a:effectLst>
                  <a:outerShdw blurRad="38100" dist="38100" dir="2700000" algn="tl">
                    <a:srgbClr val="FFFFFF"/>
                  </a:outerShdw>
                </a:effectLst>
              </a:rPr>
              <a:t>JumpSTART Triage Systems</a:t>
            </a:r>
            <a:endParaRPr lang="en-US" sz="2600" b="1" dirty="0">
              <a:solidFill>
                <a:schemeClr val="tx1"/>
              </a:solidFill>
              <a:effectLst>
                <a:outerShdw blurRad="38100" dist="38100" dir="2700000" algn="tl">
                  <a:srgbClr val="FFFFFF"/>
                </a:outerShdw>
              </a:effectLst>
            </a:endParaRPr>
          </a:p>
          <a:p>
            <a:pPr marL="914400" lvl="1" indent="-457200" algn="l">
              <a:buClr>
                <a:schemeClr val="tx1"/>
              </a:buClr>
              <a:buFont typeface="Arial" panose="020B0604020202020204" pitchFamily="34" charset="0"/>
              <a:buChar char="•"/>
            </a:pPr>
            <a:r>
              <a:rPr lang="en-US" sz="2600" b="1" dirty="0" smtClean="0">
                <a:solidFill>
                  <a:schemeClr val="tx1"/>
                </a:solidFill>
                <a:effectLst>
                  <a:outerShdw blurRad="38100" dist="38100" dir="2700000" algn="tl">
                    <a:srgbClr val="FFFFFF"/>
                  </a:outerShdw>
                </a:effectLst>
              </a:rPr>
              <a:t>Explain </a:t>
            </a:r>
            <a:r>
              <a:rPr lang="en-US" sz="2600" b="1" dirty="0">
                <a:solidFill>
                  <a:schemeClr val="tx1"/>
                </a:solidFill>
                <a:effectLst>
                  <a:outerShdw blurRad="38100" dist="38100" dir="2700000" algn="tl">
                    <a:srgbClr val="FFFFFF"/>
                  </a:outerShdw>
                </a:effectLst>
              </a:rPr>
              <a:t>the </a:t>
            </a:r>
            <a:r>
              <a:rPr lang="en-US" sz="2600" b="1" dirty="0" smtClean="0">
                <a:solidFill>
                  <a:schemeClr val="tx1"/>
                </a:solidFill>
                <a:effectLst>
                  <a:outerShdw blurRad="38100" dist="38100" dir="2700000" algn="tl">
                    <a:srgbClr val="FFFFFF"/>
                  </a:outerShdw>
                </a:effectLst>
              </a:rPr>
              <a:t>design and use of </a:t>
            </a:r>
            <a:r>
              <a:rPr lang="en-US" sz="2600" b="1" dirty="0">
                <a:solidFill>
                  <a:schemeClr val="tx1"/>
                </a:solidFill>
                <a:effectLst>
                  <a:outerShdw blurRad="38100" dist="38100" dir="2700000" algn="tl">
                    <a:srgbClr val="FFFFFF"/>
                  </a:outerShdw>
                </a:effectLst>
              </a:rPr>
              <a:t>paper Triage</a:t>
            </a:r>
            <a:r>
              <a:rPr lang="en-US" sz="2600" b="1" dirty="0">
                <a:solidFill>
                  <a:schemeClr val="tx1"/>
                </a:solidFill>
              </a:rPr>
              <a:t> </a:t>
            </a:r>
            <a:r>
              <a:rPr lang="en-US" sz="2600" b="1" dirty="0" smtClean="0">
                <a:solidFill>
                  <a:schemeClr val="tx1"/>
                </a:solidFill>
              </a:rPr>
              <a:t>Tags</a:t>
            </a:r>
          </a:p>
          <a:p>
            <a:pPr marL="914400" lvl="1" indent="-457200" algn="l">
              <a:buClr>
                <a:schemeClr val="tx1"/>
              </a:buClr>
              <a:buFont typeface="Arial" panose="020B0604020202020204" pitchFamily="34" charset="0"/>
              <a:buChar char="•"/>
            </a:pPr>
            <a:r>
              <a:rPr lang="en-US" sz="2600" b="1" dirty="0" smtClean="0">
                <a:solidFill>
                  <a:schemeClr val="tx1"/>
                </a:solidFill>
                <a:effectLst>
                  <a:outerShdw blurRad="38100" dist="38100" dir="2700000" algn="tl">
                    <a:srgbClr val="FFFFFF"/>
                  </a:outerShdw>
                </a:effectLst>
              </a:rPr>
              <a:t>Identify </a:t>
            </a:r>
            <a:r>
              <a:rPr lang="en-US" sz="2600" b="1" dirty="0">
                <a:solidFill>
                  <a:schemeClr val="tx1"/>
                </a:solidFill>
                <a:effectLst>
                  <a:outerShdw blurRad="38100" dist="38100" dir="2700000" algn="tl">
                    <a:srgbClr val="FFFFFF"/>
                  </a:outerShdw>
                </a:effectLst>
              </a:rPr>
              <a:t>five capabilities of the paper Maryland Triage </a:t>
            </a:r>
            <a:r>
              <a:rPr lang="en-US" sz="2600" b="1" dirty="0" smtClean="0">
                <a:solidFill>
                  <a:schemeClr val="tx1"/>
                </a:solidFill>
                <a:effectLst>
                  <a:outerShdw blurRad="38100" dist="38100" dir="2700000" algn="tl">
                    <a:srgbClr val="FFFFFF"/>
                  </a:outerShdw>
                </a:effectLst>
              </a:rPr>
              <a:t>Tags</a:t>
            </a:r>
            <a:endParaRPr lang="en-US" sz="2600" b="1" dirty="0" smtClean="0">
              <a:solidFill>
                <a:schemeClr val="tx1"/>
              </a:solidFill>
            </a:endParaRPr>
          </a:p>
        </p:txBody>
      </p:sp>
      <p:sp>
        <p:nvSpPr>
          <p:cNvPr id="5" name="TextBox 4"/>
          <p:cNvSpPr txBox="1"/>
          <p:nvPr/>
        </p:nvSpPr>
        <p:spPr>
          <a:xfrm>
            <a:off x="0" y="1066800"/>
            <a:ext cx="9144000" cy="954107"/>
          </a:xfrm>
          <a:prstGeom prst="rect">
            <a:avLst/>
          </a:prstGeom>
          <a:noFill/>
        </p:spPr>
        <p:txBody>
          <a:bodyPr wrap="square" rtlCol="0">
            <a:spAutoFit/>
          </a:bodyPr>
          <a:lstStyle/>
          <a:p>
            <a:pPr marL="17463" indent="0" algn="ctr">
              <a:buFont typeface="Arial" pitchFamily="34" charset="0"/>
              <a:buNone/>
            </a:pPr>
            <a:r>
              <a:rPr lang="en-US" sz="2800" b="1" dirty="0"/>
              <a:t> </a:t>
            </a:r>
            <a:r>
              <a:rPr lang="en-US" sz="2800" b="1" dirty="0">
                <a:effectLst>
                  <a:outerShdw blurRad="38100" dist="38100" dir="2700000" algn="tl">
                    <a:srgbClr val="FFFFFF"/>
                  </a:outerShdw>
                </a:effectLst>
              </a:rPr>
              <a:t>Upon completion of this training the participant </a:t>
            </a:r>
          </a:p>
          <a:p>
            <a:pPr marL="17463" indent="0" algn="ctr">
              <a:buFont typeface="Arial" pitchFamily="34" charset="0"/>
              <a:buNone/>
            </a:pPr>
            <a:r>
              <a:rPr lang="en-US" sz="2800" b="1" dirty="0">
                <a:effectLst>
                  <a:outerShdw blurRad="38100" dist="38100" dir="2700000" algn="tl">
                    <a:srgbClr val="FFFFFF"/>
                  </a:outerShdw>
                </a:effectLst>
              </a:rPr>
              <a:t>       will be able to:</a:t>
            </a:r>
            <a:endParaRPr lang="en-US" sz="2800" dirty="0"/>
          </a:p>
        </p:txBody>
      </p:sp>
    </p:spTree>
    <p:extLst>
      <p:ext uri="{BB962C8B-B14F-4D97-AF65-F5344CB8AC3E}">
        <p14:creationId xmlns:p14="http://schemas.microsoft.com/office/powerpoint/2010/main" val="271565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762000" y="1371600"/>
            <a:ext cx="7620000" cy="4953000"/>
          </a:xfrm>
          <a:prstGeom prst="rect">
            <a:avLst/>
          </a:prstGeom>
        </p:spPr>
        <p:txBody>
          <a:bodyPr/>
          <a:lstStyle/>
          <a:p>
            <a:pPr>
              <a:buClr>
                <a:schemeClr val="tx1"/>
              </a:buClr>
              <a:buFontTx/>
              <a:buChar char="•"/>
            </a:pPr>
            <a:r>
              <a:rPr lang="en-US" sz="3400" dirty="0" smtClean="0"/>
              <a:t>Obvious mortality or death </a:t>
            </a:r>
            <a:br>
              <a:rPr lang="en-US" sz="3400" dirty="0" smtClean="0"/>
            </a:br>
            <a:r>
              <a:rPr lang="en-US" sz="3400" dirty="0" smtClean="0"/>
              <a:t>(pulseless and apneic)</a:t>
            </a:r>
          </a:p>
          <a:p>
            <a:pPr lvl="2">
              <a:buClr>
                <a:srgbClr val="545970"/>
              </a:buClr>
              <a:buFontTx/>
              <a:buChar char="•"/>
            </a:pPr>
            <a:r>
              <a:rPr lang="en-US" sz="3200" dirty="0" smtClean="0"/>
              <a:t>Decapitation</a:t>
            </a:r>
          </a:p>
          <a:p>
            <a:pPr lvl="2">
              <a:buClr>
                <a:srgbClr val="545970"/>
              </a:buClr>
              <a:buFontTx/>
              <a:buChar char="•"/>
            </a:pPr>
            <a:r>
              <a:rPr lang="en-US" sz="3200" dirty="0" smtClean="0"/>
              <a:t>Blunt trauma arrest</a:t>
            </a:r>
          </a:p>
          <a:p>
            <a:pPr lvl="2">
              <a:buClr>
                <a:srgbClr val="545970"/>
              </a:buClr>
              <a:buFontTx/>
              <a:buChar char="•"/>
            </a:pPr>
            <a:r>
              <a:rPr lang="en-US" sz="3200" dirty="0"/>
              <a:t>Injuries incompatible with life </a:t>
            </a:r>
            <a:endParaRPr lang="en-US" sz="3200" dirty="0" smtClean="0"/>
          </a:p>
          <a:p>
            <a:pPr lvl="2">
              <a:buClr>
                <a:srgbClr val="545970"/>
              </a:buClr>
              <a:buFontTx/>
              <a:buChar char="•"/>
            </a:pPr>
            <a:r>
              <a:rPr lang="en-US" sz="3200" dirty="0"/>
              <a:t>Brain matter visible </a:t>
            </a:r>
            <a:br>
              <a:rPr lang="en-US" sz="3200" dirty="0"/>
            </a:br>
            <a:r>
              <a:rPr lang="en-US" sz="3200" dirty="0"/>
              <a:t/>
            </a:r>
            <a:br>
              <a:rPr lang="en-US" sz="3200" dirty="0"/>
            </a:br>
            <a:endParaRPr lang="en-US" sz="3200" dirty="0" smtClean="0"/>
          </a:p>
        </p:txBody>
      </p:sp>
      <p:sp>
        <p:nvSpPr>
          <p:cNvPr id="8" name="Title 3"/>
          <p:cNvSpPr txBox="1">
            <a:spLocks/>
          </p:cNvSpPr>
          <p:nvPr/>
        </p:nvSpPr>
        <p:spPr>
          <a:xfrm>
            <a:off x="0" y="228600"/>
            <a:ext cx="9144000" cy="9906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buClrTx/>
              <a:defRPr/>
            </a:pPr>
            <a:r>
              <a:rPr lang="en-US" sz="4000" b="1" dirty="0" smtClean="0">
                <a:solidFill>
                  <a:srgbClr val="00091A"/>
                </a:solidFill>
              </a:rPr>
              <a:t>BLACK</a:t>
            </a:r>
            <a:r>
              <a:rPr lang="en-US" sz="4000" b="1" dirty="0" smtClean="0">
                <a:ln>
                  <a:solidFill>
                    <a:schemeClr val="tx1"/>
                  </a:solidFill>
                </a:ln>
                <a:solidFill>
                  <a:srgbClr val="FFFF00"/>
                </a:solidFill>
              </a:rPr>
              <a:t> </a:t>
            </a:r>
            <a:r>
              <a:rPr lang="en-US" sz="4000" b="1" dirty="0" smtClean="0">
                <a:solidFill>
                  <a:srgbClr val="3D4151"/>
                </a:solidFill>
              </a:rPr>
              <a:t>Triage Category (Deceased)</a:t>
            </a:r>
            <a:endParaRPr lang="en-US" sz="4000" b="1" dirty="0">
              <a:solidFill>
                <a:srgbClr val="3D4151"/>
              </a:solidFill>
            </a:endParaRPr>
          </a:p>
        </p:txBody>
      </p:sp>
    </p:spTree>
    <p:extLst>
      <p:ext uri="{BB962C8B-B14F-4D97-AF65-F5344CB8AC3E}">
        <p14:creationId xmlns:p14="http://schemas.microsoft.com/office/powerpoint/2010/main" val="848805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0175"/>
            <a:ext cx="9144000" cy="936625"/>
          </a:xfrm>
          <a:prstGeom prst="rect">
            <a:avLst/>
          </a:prstGeom>
        </p:spPr>
        <p:txBody>
          <a:bodyPr wrap="square" numCol="1" anchorCtr="0" compatLnSpc="1">
            <a:prstTxWarp prst="textNoShape">
              <a:avLst/>
            </a:prstTxWarp>
            <a:normAutofit/>
          </a:bodyPr>
          <a:lstStyle/>
          <a:p>
            <a:pPr algn="ctr"/>
            <a:r>
              <a:rPr lang="en-US" sz="4800" b="1" dirty="0" smtClean="0">
                <a:solidFill>
                  <a:srgbClr val="3D4151"/>
                </a:solidFill>
              </a:rPr>
              <a:t>Revised Paper Triage Tag</a:t>
            </a:r>
          </a:p>
        </p:txBody>
      </p:sp>
      <p:cxnSp>
        <p:nvCxnSpPr>
          <p:cNvPr id="9" name="Straight Arrow Connector 8"/>
          <p:cNvCxnSpPr/>
          <p:nvPr/>
        </p:nvCxnSpPr>
        <p:spPr>
          <a:xfrm flipH="1">
            <a:off x="3444875" y="3057525"/>
            <a:ext cx="457200" cy="0"/>
          </a:xfrm>
          <a:prstGeom prst="straightConnector1">
            <a:avLst/>
          </a:prstGeom>
          <a:ln w="635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8" idx="3"/>
          </p:cNvCxnSpPr>
          <p:nvPr/>
        </p:nvCxnSpPr>
        <p:spPr>
          <a:xfrm>
            <a:off x="5105400" y="3548063"/>
            <a:ext cx="457200" cy="1587"/>
          </a:xfrm>
          <a:prstGeom prst="straightConnector1">
            <a:avLst/>
          </a:prstGeom>
          <a:ln w="63500">
            <a:solidFill>
              <a:srgbClr val="7030A0"/>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91324"/>
            <a:ext cx="3035989" cy="538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91324"/>
            <a:ext cx="2947662" cy="5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3962400" y="2862263"/>
            <a:ext cx="1036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buClrTx/>
              <a:buFontTx/>
              <a:buNone/>
            </a:pPr>
            <a:r>
              <a:rPr lang="en-US" sz="2400" dirty="0"/>
              <a:t>FRONT</a:t>
            </a:r>
          </a:p>
        </p:txBody>
      </p:sp>
      <p:sp>
        <p:nvSpPr>
          <p:cNvPr id="18" name="TextBox 17"/>
          <p:cNvSpPr txBox="1">
            <a:spLocks noChangeArrowheads="1"/>
          </p:cNvSpPr>
          <p:nvPr/>
        </p:nvSpPr>
        <p:spPr bwMode="auto">
          <a:xfrm>
            <a:off x="4259263" y="3319463"/>
            <a:ext cx="84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buClrTx/>
              <a:buFontTx/>
              <a:buNone/>
            </a:pPr>
            <a:r>
              <a:rPr lang="en-US" sz="2400" dirty="0"/>
              <a:t>BACK</a:t>
            </a:r>
          </a:p>
        </p:txBody>
      </p:sp>
      <p:sp>
        <p:nvSpPr>
          <p:cNvPr id="3" name="TextBox 2"/>
          <p:cNvSpPr txBox="1"/>
          <p:nvPr/>
        </p:nvSpPr>
        <p:spPr>
          <a:xfrm>
            <a:off x="533400" y="6488668"/>
            <a:ext cx="2871462" cy="369332"/>
          </a:xfrm>
          <a:prstGeom prst="rect">
            <a:avLst/>
          </a:prstGeom>
          <a:noFill/>
        </p:spPr>
        <p:txBody>
          <a:bodyPr wrap="square" rtlCol="0">
            <a:spAutoFit/>
          </a:bodyPr>
          <a:lstStyle/>
          <a:p>
            <a:r>
              <a:rPr lang="en-US" b="1" dirty="0" smtClean="0"/>
              <a:t>Do Not </a:t>
            </a:r>
            <a:r>
              <a:rPr lang="en-US" b="1" dirty="0"/>
              <a:t>U</a:t>
            </a:r>
            <a:r>
              <a:rPr lang="en-US" b="1" dirty="0" smtClean="0"/>
              <a:t>se Gray Category </a:t>
            </a:r>
            <a:endParaRPr lang="en-US" b="1" dirty="0"/>
          </a:p>
        </p:txBody>
      </p:sp>
    </p:spTree>
    <p:extLst>
      <p:ext uri="{BB962C8B-B14F-4D97-AF65-F5344CB8AC3E}">
        <p14:creationId xmlns:p14="http://schemas.microsoft.com/office/powerpoint/2010/main" val="423590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4294967295"/>
          </p:nvPr>
        </p:nvSpPr>
        <p:spPr>
          <a:xfrm>
            <a:off x="685800" y="1447800"/>
            <a:ext cx="7848600" cy="3048000"/>
          </a:xfrm>
          <a:prstGeom prst="rect">
            <a:avLst/>
          </a:prstGeom>
        </p:spPr>
        <p:txBody>
          <a:bodyPr numCol="2" spcCol="731520">
            <a:noAutofit/>
          </a:bodyPr>
          <a:lstStyle/>
          <a:p>
            <a:pPr>
              <a:lnSpc>
                <a:spcPct val="90000"/>
              </a:lnSpc>
              <a:buClr>
                <a:schemeClr val="tx1"/>
              </a:buClr>
            </a:pPr>
            <a:r>
              <a:rPr lang="en-US" sz="2800" b="1" dirty="0" smtClean="0"/>
              <a:t>Patient information</a:t>
            </a:r>
          </a:p>
          <a:p>
            <a:pPr>
              <a:lnSpc>
                <a:spcPct val="90000"/>
              </a:lnSpc>
              <a:buClr>
                <a:schemeClr val="tx1"/>
              </a:buClr>
            </a:pPr>
            <a:r>
              <a:rPr lang="en-US" sz="2800" b="1" dirty="0" smtClean="0"/>
              <a:t>Triage status</a:t>
            </a:r>
          </a:p>
          <a:p>
            <a:pPr>
              <a:lnSpc>
                <a:spcPct val="90000"/>
              </a:lnSpc>
              <a:buClr>
                <a:schemeClr val="tx1"/>
              </a:buClr>
            </a:pPr>
            <a:r>
              <a:rPr lang="en-US" sz="2800" b="1" dirty="0" smtClean="0"/>
              <a:t>Chief complaint</a:t>
            </a:r>
          </a:p>
          <a:p>
            <a:pPr>
              <a:lnSpc>
                <a:spcPct val="90000"/>
              </a:lnSpc>
              <a:buClr>
                <a:schemeClr val="tx1"/>
              </a:buClr>
            </a:pPr>
            <a:r>
              <a:rPr lang="en-US" sz="2800" b="1" dirty="0" smtClean="0"/>
              <a:t>Transporting unit</a:t>
            </a:r>
          </a:p>
          <a:p>
            <a:pPr>
              <a:lnSpc>
                <a:spcPct val="90000"/>
              </a:lnSpc>
              <a:buClr>
                <a:schemeClr val="tx1"/>
              </a:buClr>
            </a:pPr>
            <a:r>
              <a:rPr lang="en-US" sz="2800" b="1" dirty="0" smtClean="0"/>
              <a:t>Peel-off bar codes</a:t>
            </a:r>
          </a:p>
          <a:p>
            <a:pPr>
              <a:lnSpc>
                <a:spcPct val="90000"/>
              </a:lnSpc>
              <a:buClr>
                <a:schemeClr val="tx1"/>
              </a:buClr>
            </a:pPr>
            <a:r>
              <a:rPr lang="en-US" sz="2800" b="1" dirty="0" smtClean="0"/>
              <a:t>Transport record</a:t>
            </a:r>
          </a:p>
          <a:p>
            <a:pPr>
              <a:lnSpc>
                <a:spcPct val="90000"/>
              </a:lnSpc>
              <a:buClr>
                <a:schemeClr val="tx1"/>
              </a:buClr>
            </a:pPr>
            <a:endParaRPr lang="en-US" sz="2800" b="1" dirty="0" smtClean="0"/>
          </a:p>
          <a:p>
            <a:pPr>
              <a:lnSpc>
                <a:spcPct val="90000"/>
              </a:lnSpc>
              <a:buClr>
                <a:schemeClr val="tx1"/>
              </a:buClr>
            </a:pPr>
            <a:endParaRPr lang="en-US" sz="2800" b="1" dirty="0"/>
          </a:p>
          <a:p>
            <a:pPr>
              <a:lnSpc>
                <a:spcPct val="90000"/>
              </a:lnSpc>
              <a:buClr>
                <a:schemeClr val="tx1"/>
              </a:buClr>
            </a:pPr>
            <a:endParaRPr lang="en-US" sz="2800" b="1" dirty="0" smtClean="0"/>
          </a:p>
          <a:p>
            <a:pPr>
              <a:lnSpc>
                <a:spcPct val="90000"/>
              </a:lnSpc>
              <a:buClr>
                <a:schemeClr val="tx1"/>
              </a:buClr>
            </a:pPr>
            <a:r>
              <a:rPr lang="en-US" sz="2800" b="1" dirty="0" smtClean="0"/>
              <a:t>Vital signs</a:t>
            </a:r>
          </a:p>
          <a:p>
            <a:pPr>
              <a:lnSpc>
                <a:spcPct val="90000"/>
              </a:lnSpc>
              <a:buClr>
                <a:schemeClr val="tx1"/>
              </a:buClr>
            </a:pPr>
            <a:r>
              <a:rPr lang="en-US" sz="2800" b="1" dirty="0" smtClean="0"/>
              <a:t>Medical history</a:t>
            </a:r>
          </a:p>
          <a:p>
            <a:pPr>
              <a:lnSpc>
                <a:spcPct val="90000"/>
              </a:lnSpc>
              <a:buClr>
                <a:schemeClr val="tx1"/>
              </a:buClr>
            </a:pPr>
            <a:r>
              <a:rPr lang="en-US" sz="2800" b="1" dirty="0" smtClean="0"/>
              <a:t>Treatment</a:t>
            </a:r>
          </a:p>
          <a:p>
            <a:pPr>
              <a:lnSpc>
                <a:spcPct val="90000"/>
              </a:lnSpc>
              <a:buClr>
                <a:schemeClr val="tx1"/>
              </a:buClr>
            </a:pPr>
            <a:r>
              <a:rPr lang="en-US" sz="2800" b="1" dirty="0" smtClean="0"/>
              <a:t>Family contact</a:t>
            </a:r>
          </a:p>
          <a:p>
            <a:pPr>
              <a:lnSpc>
                <a:spcPct val="90000"/>
              </a:lnSpc>
              <a:buClr>
                <a:schemeClr val="tx1"/>
              </a:buClr>
            </a:pPr>
            <a:r>
              <a:rPr lang="en-US" sz="2800" b="1" dirty="0" smtClean="0"/>
              <a:t>Wrist band</a:t>
            </a:r>
          </a:p>
          <a:p>
            <a:pPr>
              <a:lnSpc>
                <a:spcPct val="90000"/>
              </a:lnSpc>
              <a:buFont typeface="Wingdings" pitchFamily="2" charset="2"/>
              <a:buChar char="q"/>
            </a:pPr>
            <a:endParaRPr lang="en-US" sz="2400" dirty="0" smtClean="0"/>
          </a:p>
          <a:p>
            <a:pPr algn="ctr">
              <a:buNone/>
            </a:pPr>
            <a:endParaRPr lang="en-US" sz="2400" dirty="0"/>
          </a:p>
          <a:p>
            <a:pPr>
              <a:buNone/>
            </a:pPr>
            <a:endParaRPr lang="en-US" sz="2400" dirty="0" smtClean="0"/>
          </a:p>
          <a:p>
            <a:pPr>
              <a:lnSpc>
                <a:spcPct val="90000"/>
              </a:lnSpc>
              <a:buFont typeface="Wingdings" pitchFamily="2" charset="2"/>
              <a:buChar char="q"/>
            </a:pPr>
            <a:endParaRPr lang="en-US" sz="3600" dirty="0" smtClean="0"/>
          </a:p>
        </p:txBody>
      </p:sp>
      <p:sp>
        <p:nvSpPr>
          <p:cNvPr id="3" name="TextBox 2"/>
          <p:cNvSpPr txBox="1"/>
          <p:nvPr/>
        </p:nvSpPr>
        <p:spPr>
          <a:xfrm>
            <a:off x="17721" y="76200"/>
            <a:ext cx="9144000" cy="830997"/>
          </a:xfrm>
          <a:prstGeom prst="rect">
            <a:avLst/>
          </a:prstGeom>
          <a:noFill/>
        </p:spPr>
        <p:txBody>
          <a:bodyPr wrap="square">
            <a:spAutoFit/>
          </a:bodyPr>
          <a:lstStyle/>
          <a:p>
            <a:pPr algn="ctr" eaLnBrk="1" fontAlgn="auto" hangingPunct="1">
              <a:spcBef>
                <a:spcPts val="0"/>
              </a:spcBef>
              <a:spcAft>
                <a:spcPts val="0"/>
              </a:spcAft>
              <a:buClrTx/>
              <a:buFontTx/>
              <a:buNone/>
              <a:defRPr/>
            </a:pPr>
            <a:r>
              <a:rPr lang="en-US" sz="4800" b="1" spc="-100" dirty="0">
                <a:solidFill>
                  <a:srgbClr val="3D4151"/>
                </a:solidFill>
                <a:latin typeface="+mn-lt"/>
                <a:ea typeface="+mj-ea"/>
                <a:cs typeface="+mj-cs"/>
              </a:rPr>
              <a:t>Triage Tag Sections</a:t>
            </a:r>
            <a:endParaRPr lang="en-US" sz="2400" dirty="0">
              <a:solidFill>
                <a:srgbClr val="3D4151"/>
              </a:solidFill>
              <a:latin typeface="+mn-lt"/>
            </a:endParaRPr>
          </a:p>
        </p:txBody>
      </p:sp>
      <p:sp>
        <p:nvSpPr>
          <p:cNvPr id="2" name="Rectangle 1"/>
          <p:cNvSpPr/>
          <p:nvPr/>
        </p:nvSpPr>
        <p:spPr>
          <a:xfrm>
            <a:off x="762000" y="4876800"/>
            <a:ext cx="8077200" cy="830997"/>
          </a:xfrm>
          <a:prstGeom prst="rect">
            <a:avLst/>
          </a:prstGeom>
        </p:spPr>
        <p:txBody>
          <a:bodyPr wrap="square">
            <a:spAutoFit/>
          </a:bodyPr>
          <a:lstStyle/>
          <a:p>
            <a:pPr>
              <a:buNone/>
            </a:pPr>
            <a:r>
              <a:rPr lang="en-US" sz="2400" b="1" dirty="0"/>
              <a:t>* Triage tags should be used in all MCI scenarios, even when handheld device is employed</a:t>
            </a:r>
          </a:p>
        </p:txBody>
      </p:sp>
    </p:spTree>
    <p:extLst>
      <p:ext uri="{BB962C8B-B14F-4D97-AF65-F5344CB8AC3E}">
        <p14:creationId xmlns:p14="http://schemas.microsoft.com/office/powerpoint/2010/main" val="11735952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3810000" y="288925"/>
            <a:ext cx="5059568" cy="1828800"/>
          </a:xfrm>
          <a:prstGeom prst="wedgeRectCallout">
            <a:avLst>
              <a:gd name="adj1" fmla="val -71062"/>
              <a:gd name="adj2" fmla="val -24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8178" y="441325"/>
            <a:ext cx="4844822" cy="14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20393" y="259080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800" b="1" cap="all"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spTree>
    <p:extLst>
      <p:ext uri="{BB962C8B-B14F-4D97-AF65-F5344CB8AC3E}">
        <p14:creationId xmlns:p14="http://schemas.microsoft.com/office/powerpoint/2010/main" val="3062269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3810000" y="228600"/>
            <a:ext cx="5059568" cy="1889125"/>
          </a:xfrm>
          <a:prstGeom prst="wedgeRectCallout">
            <a:avLst>
              <a:gd name="adj1" fmla="val -75521"/>
              <a:gd name="adj2" fmla="val 378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6020393" y="286512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8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832" y="317454"/>
            <a:ext cx="4497903" cy="170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581400" y="2209800"/>
            <a:ext cx="1905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buClrTx/>
              <a:buFontTx/>
              <a:buNone/>
            </a:pPr>
            <a:r>
              <a:rPr lang="en-US" sz="1800" dirty="0"/>
              <a:t>The paper triage tag includes a </a:t>
            </a:r>
            <a:r>
              <a:rPr lang="en-US" sz="1800" b="1" dirty="0"/>
              <a:t>GREY</a:t>
            </a:r>
            <a:r>
              <a:rPr lang="en-US" sz="1800" dirty="0"/>
              <a:t> category for </a:t>
            </a:r>
            <a:r>
              <a:rPr lang="en-US" sz="1800" b="1" i="1" u="sng" dirty="0"/>
              <a:t>future use</a:t>
            </a:r>
            <a:r>
              <a:rPr lang="en-US" sz="1800" i="1" dirty="0"/>
              <a:t> </a:t>
            </a:r>
            <a:r>
              <a:rPr lang="en-US" sz="1800" dirty="0"/>
              <a:t>based on </a:t>
            </a:r>
            <a:r>
              <a:rPr lang="en-US" sz="1800" b="1" i="1" u="sng" dirty="0"/>
              <a:t>anticipated</a:t>
            </a:r>
            <a:r>
              <a:rPr lang="en-US" sz="1800" dirty="0"/>
              <a:t> national acceptance. </a:t>
            </a:r>
            <a:endParaRPr lang="en-US" sz="1800" dirty="0" smtClean="0"/>
          </a:p>
          <a:p>
            <a:pPr eaLnBrk="1" hangingPunct="1">
              <a:buClrTx/>
              <a:buFontTx/>
              <a:buNone/>
            </a:pPr>
            <a:endParaRPr lang="en-US" sz="1800" b="1" dirty="0" smtClean="0"/>
          </a:p>
          <a:p>
            <a:pPr eaLnBrk="1" hangingPunct="1">
              <a:buClrTx/>
              <a:buFontTx/>
              <a:buNone/>
            </a:pPr>
            <a:r>
              <a:rPr lang="en-US" sz="1800" b="1" dirty="0" smtClean="0"/>
              <a:t>IT </a:t>
            </a:r>
            <a:r>
              <a:rPr lang="en-US" sz="1800" b="1" dirty="0"/>
              <a:t>WILL  NOT BE USED IN THE TRIAGE OF PATIENTS UNTIL APPROVED BY MIEMSS.</a:t>
            </a:r>
          </a:p>
        </p:txBody>
      </p:sp>
    </p:spTree>
    <p:extLst>
      <p:ext uri="{BB962C8B-B14F-4D97-AF65-F5344CB8AC3E}">
        <p14:creationId xmlns:p14="http://schemas.microsoft.com/office/powerpoint/2010/main" val="3115339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3962400" y="152400"/>
            <a:ext cx="4907168" cy="1965325"/>
          </a:xfrm>
          <a:prstGeom prst="wedgeRectCallout">
            <a:avLst>
              <a:gd name="adj1" fmla="val -75543"/>
              <a:gd name="adj2" fmla="val 825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6020393" y="312420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8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10"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30857"/>
            <a:ext cx="4724400" cy="165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459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3810000" y="761999"/>
            <a:ext cx="5059568" cy="914401"/>
          </a:xfrm>
          <a:prstGeom prst="wedgeRectCallout">
            <a:avLst>
              <a:gd name="adj1" fmla="val -75756"/>
              <a:gd name="adj2" fmla="val 2540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6004560" y="338328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8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7868" y="917575"/>
            <a:ext cx="4921332" cy="46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856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4191000" y="190500"/>
            <a:ext cx="4191000" cy="1447800"/>
          </a:xfrm>
          <a:prstGeom prst="wedgeRectCallout">
            <a:avLst>
              <a:gd name="adj1" fmla="val -85779"/>
              <a:gd name="adj2" fmla="val 2105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6004560" y="365760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8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9" name="Content Placeholder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291306"/>
            <a:ext cx="39624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324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4191000" y="190500"/>
            <a:ext cx="4191000" cy="1790700"/>
          </a:xfrm>
          <a:prstGeom prst="wedgeRectCallout">
            <a:avLst>
              <a:gd name="adj1" fmla="val -87762"/>
              <a:gd name="adj2" fmla="val 2032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6004560" y="391668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8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6854" y="190500"/>
            <a:ext cx="433387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3581400" y="2362200"/>
            <a:ext cx="1981200" cy="3631763"/>
          </a:xfrm>
          <a:prstGeom prst="rect">
            <a:avLst/>
          </a:prstGeom>
          <a:solidFill>
            <a:schemeClr val="bg1"/>
          </a:solidFill>
          <a:ln>
            <a:noFill/>
          </a:ln>
          <a:extLst/>
        </p:spPr>
        <p:txBody>
          <a:bodyPr wrap="square">
            <a:spAutoFit/>
          </a:bodyPr>
          <a:lstStyle/>
          <a:p>
            <a:pPr marL="285750" indent="-285750" eaLnBrk="1" hangingPunct="1">
              <a:spcBef>
                <a:spcPct val="0"/>
              </a:spcBef>
              <a:buClrTx/>
              <a:buFont typeface="Arial" panose="020B0604020202020204" pitchFamily="34" charset="0"/>
              <a:buChar char="•"/>
            </a:pPr>
            <a:r>
              <a:rPr lang="en-US" sz="1400" dirty="0"/>
              <a:t>Detachable as a </a:t>
            </a:r>
            <a:r>
              <a:rPr lang="en-US" sz="1400" dirty="0" smtClean="0"/>
              <a:t>tear-off </a:t>
            </a:r>
            <a:r>
              <a:rPr lang="en-US" sz="1400" dirty="0"/>
              <a:t>and as a </a:t>
            </a:r>
            <a:r>
              <a:rPr lang="en-US" sz="1400" dirty="0" smtClean="0"/>
              <a:t>peel-off </a:t>
            </a:r>
            <a:r>
              <a:rPr lang="en-US" sz="1400" dirty="0"/>
              <a:t>sticky </a:t>
            </a:r>
            <a:r>
              <a:rPr lang="en-US" sz="1400" dirty="0" smtClean="0"/>
              <a:t>label</a:t>
            </a:r>
            <a:endParaRPr lang="en-US" sz="1400" dirty="0"/>
          </a:p>
          <a:p>
            <a:pPr marL="285750" indent="-285750" eaLnBrk="1" hangingPunct="1">
              <a:spcBef>
                <a:spcPct val="0"/>
              </a:spcBef>
              <a:buClrTx/>
              <a:buFont typeface="Arial" panose="020B0604020202020204" pitchFamily="34" charset="0"/>
              <a:buChar char="•"/>
            </a:pPr>
            <a:endParaRPr lang="en-US" sz="1400" dirty="0"/>
          </a:p>
          <a:p>
            <a:pPr marL="285750" indent="-285750" eaLnBrk="1" hangingPunct="1">
              <a:spcBef>
                <a:spcPct val="0"/>
              </a:spcBef>
              <a:buClrTx/>
              <a:buFont typeface="Arial" panose="020B0604020202020204" pitchFamily="34" charset="0"/>
              <a:buChar char="•"/>
            </a:pPr>
            <a:r>
              <a:rPr lang="en-US" sz="1400" dirty="0"/>
              <a:t>Used to document patient </a:t>
            </a:r>
            <a:r>
              <a:rPr lang="en-US" sz="1400" dirty="0" smtClean="0"/>
              <a:t>movement</a:t>
            </a:r>
            <a:endParaRPr lang="en-US" sz="1400" dirty="0"/>
          </a:p>
          <a:p>
            <a:pPr marL="285750" indent="-285750" eaLnBrk="1" hangingPunct="1">
              <a:spcBef>
                <a:spcPct val="0"/>
              </a:spcBef>
              <a:buClrTx/>
              <a:buFont typeface="Arial" panose="020B0604020202020204" pitchFamily="34" charset="0"/>
              <a:buChar char="•"/>
            </a:pPr>
            <a:endParaRPr lang="en-US" sz="1400" dirty="0"/>
          </a:p>
          <a:p>
            <a:pPr marL="285750" indent="-285750" eaLnBrk="1" hangingPunct="1">
              <a:spcBef>
                <a:spcPct val="0"/>
              </a:spcBef>
              <a:buClrTx/>
              <a:buFont typeface="Arial" panose="020B0604020202020204" pitchFamily="34" charset="0"/>
              <a:buChar char="•"/>
            </a:pPr>
            <a:r>
              <a:rPr lang="en-US" sz="1400" dirty="0"/>
              <a:t>Must be affixed to Transport Tactical Worksheet </a:t>
            </a:r>
            <a:r>
              <a:rPr lang="en-US" sz="1400" dirty="0" smtClean="0"/>
              <a:t>with the </a:t>
            </a:r>
            <a:r>
              <a:rPr lang="en-US" sz="1400" dirty="0"/>
              <a:t>unit, </a:t>
            </a:r>
            <a:r>
              <a:rPr lang="en-US" sz="1400" dirty="0" smtClean="0"/>
              <a:t>priority, and </a:t>
            </a:r>
            <a:r>
              <a:rPr lang="en-US" sz="1400" dirty="0"/>
              <a:t>destination marked and initialed</a:t>
            </a:r>
            <a:r>
              <a:rPr lang="en-US" sz="1400" dirty="0" smtClean="0"/>
              <a:t>.</a:t>
            </a:r>
          </a:p>
          <a:p>
            <a:pPr algn="ctr" eaLnBrk="1" hangingPunct="1">
              <a:spcBef>
                <a:spcPct val="0"/>
              </a:spcBef>
              <a:buClrTx/>
              <a:buFontTx/>
              <a:buNone/>
            </a:pPr>
            <a:endParaRPr lang="en-US" sz="1600" dirty="0"/>
          </a:p>
          <a:p>
            <a:pPr algn="ctr" eaLnBrk="1" hangingPunct="1">
              <a:spcBef>
                <a:spcPct val="0"/>
              </a:spcBef>
              <a:buClrTx/>
              <a:buFontTx/>
              <a:buNone/>
            </a:pPr>
            <a:r>
              <a:rPr lang="en-US" sz="1600" b="1" dirty="0" smtClean="0"/>
              <a:t>Commonly </a:t>
            </a:r>
            <a:r>
              <a:rPr lang="en-US" sz="1600" b="1" dirty="0"/>
              <a:t>called the </a:t>
            </a:r>
            <a:r>
              <a:rPr lang="en-US" sz="1600" b="1" dirty="0" smtClean="0"/>
              <a:t>“Ticket</a:t>
            </a:r>
            <a:r>
              <a:rPr lang="en-US" sz="1400" b="1" dirty="0" smtClean="0"/>
              <a:t>”</a:t>
            </a:r>
            <a:endParaRPr lang="en-US" sz="1400" b="1" dirty="0"/>
          </a:p>
        </p:txBody>
      </p:sp>
    </p:spTree>
    <p:extLst>
      <p:ext uri="{BB962C8B-B14F-4D97-AF65-F5344CB8AC3E}">
        <p14:creationId xmlns:p14="http://schemas.microsoft.com/office/powerpoint/2010/main" val="891544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3" dur="2000"/>
                                        <p:tgtEl>
                                          <p:spTgt spid="10">
                                            <p:txEl>
                                              <p:pRg st="0" end="0"/>
                                            </p:txEl>
                                          </p:spTgt>
                                        </p:tgtEl>
                                      </p:cBhvr>
                                    </p:animEffect>
                                  </p:childTnLst>
                                </p:cTn>
                              </p:par>
                            </p:childTnLst>
                          </p:cTn>
                        </p:par>
                        <p:par>
                          <p:cTn id="14" fill="hold">
                            <p:stCondLst>
                              <p:cond delay="3000"/>
                            </p:stCondLst>
                            <p:childTnLst>
                              <p:par>
                                <p:cTn id="15" presetID="14" presetClass="entr" presetSubtype="10"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2000"/>
                                        <p:tgtEl>
                                          <p:spTgt spid="10">
                                            <p:txEl>
                                              <p:pRg st="2" end="2"/>
                                            </p:txEl>
                                          </p:spTgt>
                                        </p:tgtEl>
                                      </p:cBhvr>
                                    </p:animEffect>
                                  </p:childTnLst>
                                </p:cTn>
                              </p:par>
                            </p:childTnLst>
                          </p:cTn>
                        </p:par>
                        <p:par>
                          <p:cTn id="18" fill="hold">
                            <p:stCondLst>
                              <p:cond delay="5000"/>
                            </p:stCondLst>
                            <p:childTnLst>
                              <p:par>
                                <p:cTn id="19" presetID="14" presetClass="entr" presetSubtype="10" fill="hold" nodeType="after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1" dur="2000"/>
                                        <p:tgtEl>
                                          <p:spTgt spid="10">
                                            <p:txEl>
                                              <p:pRg st="4" end="4"/>
                                            </p:txEl>
                                          </p:spTgt>
                                        </p:tgtEl>
                                      </p:cBhvr>
                                    </p:animEffect>
                                  </p:childTnLst>
                                </p:cTn>
                              </p:par>
                            </p:childTnLst>
                          </p:cTn>
                        </p:par>
                        <p:par>
                          <p:cTn id="22" fill="hold">
                            <p:stCondLst>
                              <p:cond delay="7000"/>
                            </p:stCondLst>
                            <p:childTnLst>
                              <p:par>
                                <p:cTn id="23" presetID="14" presetClass="entr" presetSubtype="10" fill="hold" nodeType="after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25"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34950"/>
            <a:ext cx="1985963" cy="2057400"/>
          </a:xfrm>
          <a:prstGeom prst="rect">
            <a:avLst/>
          </a:prstGeom>
        </p:spPr>
        <p:txBody>
          <a:bodyPr>
            <a:normAutofit/>
          </a:bodyPr>
          <a:lstStyle/>
          <a:p>
            <a:pPr marL="17463" indent="0">
              <a:lnSpc>
                <a:spcPct val="80000"/>
              </a:lnSpc>
              <a:buFont typeface="Arial" pitchFamily="34" charset="0"/>
              <a:buNone/>
            </a:pPr>
            <a:r>
              <a:rPr lang="en-US" sz="1700" smtClean="0"/>
              <a:t>           </a:t>
            </a:r>
            <a:endParaRPr lang="en-US" sz="1500" smtClean="0"/>
          </a:p>
          <a:p>
            <a:pPr marL="17463" indent="0">
              <a:lnSpc>
                <a:spcPct val="80000"/>
              </a:lnSpc>
            </a:pPr>
            <a:endParaRPr lang="en-US" sz="1500" smtClean="0"/>
          </a:p>
          <a:p>
            <a:pPr marL="17463" indent="0">
              <a:lnSpc>
                <a:spcPct val="80000"/>
              </a:lnSpc>
            </a:pPr>
            <a:endParaRPr lang="en-US" sz="1500" smtClean="0"/>
          </a:p>
          <a:p>
            <a:pPr marL="17463" indent="0">
              <a:lnSpc>
                <a:spcPct val="80000"/>
              </a:lnSpc>
            </a:pPr>
            <a:endParaRPr lang="en-US" sz="1500" smtClean="0"/>
          </a:p>
          <a:p>
            <a:pPr marL="17463" indent="0">
              <a:lnSpc>
                <a:spcPct val="80000"/>
              </a:lnSpc>
              <a:buFont typeface="Arial" pitchFamily="34" charset="0"/>
              <a:buNone/>
            </a:pPr>
            <a:endParaRPr lang="en-US" sz="1500" smtClean="0"/>
          </a:p>
          <a:p>
            <a:pPr marL="17463" indent="0">
              <a:lnSpc>
                <a:spcPct val="80000"/>
              </a:lnSpc>
              <a:buFont typeface="Arial" pitchFamily="34" charset="0"/>
              <a:buNone/>
            </a:pPr>
            <a:endParaRPr lang="en-US" sz="1500" smtClean="0"/>
          </a:p>
          <a:p>
            <a:pPr marL="17463" indent="0">
              <a:lnSpc>
                <a:spcPct val="80000"/>
              </a:lnSpc>
              <a:buFont typeface="Arial" pitchFamily="34" charset="0"/>
              <a:buNone/>
            </a:pPr>
            <a:endParaRPr lang="en-US" sz="1500" smtClean="0"/>
          </a:p>
          <a:p>
            <a:pPr marL="17463" indent="0">
              <a:lnSpc>
                <a:spcPct val="80000"/>
              </a:lnSpc>
              <a:buFont typeface="Arial" pitchFamily="34" charset="0"/>
              <a:buNone/>
            </a:pPr>
            <a:r>
              <a:rPr lang="en-US" sz="1700" smtClean="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4952" y="457200"/>
            <a:ext cx="320134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p:nvPr/>
        </p:nvSpPr>
        <p:spPr>
          <a:xfrm>
            <a:off x="5867400" y="609600"/>
            <a:ext cx="2879766" cy="2590800"/>
          </a:xfrm>
          <a:prstGeom prst="wedgeRectCallout">
            <a:avLst>
              <a:gd name="adj1" fmla="val -93551"/>
              <a:gd name="adj2" fmla="val 264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Removable wrist band has been added</a:t>
            </a:r>
            <a:br>
              <a:rPr lang="en-US" sz="2800" b="1" dirty="0">
                <a:solidFill>
                  <a:schemeClr val="tx1"/>
                </a:solidFill>
              </a:rPr>
            </a:br>
            <a:r>
              <a:rPr lang="en-US" sz="2800" b="1" dirty="0" smtClean="0">
                <a:solidFill>
                  <a:schemeClr val="tx1"/>
                </a:solidFill>
              </a:rPr>
              <a:t> with an area </a:t>
            </a:r>
            <a:r>
              <a:rPr lang="en-US" sz="2800" b="1" dirty="0">
                <a:solidFill>
                  <a:schemeClr val="tx1"/>
                </a:solidFill>
              </a:rPr>
              <a:t>for DOB</a:t>
            </a:r>
            <a:r>
              <a:rPr lang="en-US" sz="2800" b="1" dirty="0"/>
              <a:t> </a:t>
            </a:r>
            <a:r>
              <a:rPr lang="en-US" sz="2800" b="1" dirty="0">
                <a:solidFill>
                  <a:schemeClr val="tx1"/>
                </a:solidFill>
              </a:rPr>
              <a:t>and name</a:t>
            </a:r>
            <a:endParaRPr lang="en-US" sz="2800" dirty="0">
              <a:noFill/>
            </a:endParaRPr>
          </a:p>
        </p:txBody>
      </p:sp>
      <p:sp>
        <p:nvSpPr>
          <p:cNvPr id="5" name="TextBox 4"/>
          <p:cNvSpPr txBox="1"/>
          <p:nvPr/>
        </p:nvSpPr>
        <p:spPr>
          <a:xfrm>
            <a:off x="6217326" y="609600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867400" y="3352800"/>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800" b="1" dirty="0" smtClean="0"/>
              <a:t>WRIST BAND</a:t>
            </a:r>
            <a:endParaRPr lang="en-US" sz="1800" dirty="0" smtClean="0"/>
          </a:p>
        </p:txBody>
      </p:sp>
    </p:spTree>
    <p:extLst>
      <p:ext uri="{BB962C8B-B14F-4D97-AF65-F5344CB8AC3E}">
        <p14:creationId xmlns:p14="http://schemas.microsoft.com/office/powerpoint/2010/main" val="1790843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43000"/>
          </a:xfrm>
          <a:prstGeom prst="rect">
            <a:avLst/>
          </a:prstGeom>
        </p:spPr>
        <p:txBody>
          <a:bodyPr/>
          <a:lstStyle/>
          <a:p>
            <a:r>
              <a:rPr lang="en-US" sz="4800" b="1" dirty="0" smtClean="0">
                <a:solidFill>
                  <a:srgbClr val="3D4151"/>
                </a:solidFill>
              </a:rPr>
              <a:t>Triage</a:t>
            </a:r>
            <a:endParaRPr lang="en-US" sz="4800" b="1" dirty="0">
              <a:solidFill>
                <a:srgbClr val="3D4151"/>
              </a:solidFill>
            </a:endParaRPr>
          </a:p>
        </p:txBody>
      </p:sp>
      <p:sp>
        <p:nvSpPr>
          <p:cNvPr id="4" name="Rectangle 3"/>
          <p:cNvSpPr/>
          <p:nvPr/>
        </p:nvSpPr>
        <p:spPr>
          <a:xfrm>
            <a:off x="326571" y="914400"/>
            <a:ext cx="8431618" cy="5816977"/>
          </a:xfrm>
          <a:prstGeom prst="rect">
            <a:avLst/>
          </a:prstGeom>
        </p:spPr>
        <p:txBody>
          <a:bodyPr wrap="square">
            <a:spAutoFit/>
          </a:bodyPr>
          <a:lstStyle/>
          <a:p>
            <a:pPr algn="ctr"/>
            <a:r>
              <a:rPr lang="en-US" sz="2000" b="1" dirty="0" smtClean="0"/>
              <a:t>The </a:t>
            </a:r>
            <a:r>
              <a:rPr lang="en-US" sz="2000" b="1" dirty="0"/>
              <a:t>sorting of and allocation of treatment to patients and especially battle and disaster victims according to a system of priorities designed to maximize the number of survivors </a:t>
            </a:r>
            <a:r>
              <a:rPr lang="en-US" sz="2000" b="1" dirty="0" smtClean="0"/>
              <a:t> </a:t>
            </a:r>
          </a:p>
          <a:p>
            <a:pPr algn="ctr"/>
            <a:r>
              <a:rPr lang="en-US" b="1" dirty="0"/>
              <a:t>(from the French </a:t>
            </a:r>
            <a:r>
              <a:rPr lang="en-US" b="1" i="1" dirty="0"/>
              <a:t>trier</a:t>
            </a:r>
            <a:r>
              <a:rPr lang="en-US" b="1" dirty="0"/>
              <a:t>, to sort)</a:t>
            </a:r>
          </a:p>
          <a:p>
            <a:pPr algn="ctr"/>
            <a:r>
              <a:rPr lang="en-US" b="1" dirty="0" smtClean="0"/>
              <a:t>(Merriam-Webster</a:t>
            </a:r>
            <a:r>
              <a:rPr lang="en-US" b="1" dirty="0"/>
              <a:t>) </a:t>
            </a:r>
            <a:endParaRPr lang="en-US" b="1" dirty="0" smtClean="0"/>
          </a:p>
          <a:p>
            <a:pPr algn="ct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ctr"/>
            <a:r>
              <a:rPr lang="en-US" sz="2000" b="1" dirty="0" smtClean="0"/>
              <a:t>Developed by </a:t>
            </a:r>
            <a:r>
              <a:rPr lang="en-US" sz="2000" b="1" dirty="0"/>
              <a:t>Baron Dominique-Jean </a:t>
            </a:r>
            <a:r>
              <a:rPr lang="en-US" sz="2000" b="1" dirty="0" err="1"/>
              <a:t>Larrey</a:t>
            </a:r>
            <a:r>
              <a:rPr lang="en-US" sz="2000" b="1" dirty="0"/>
              <a:t>, Napoleon's </a:t>
            </a:r>
            <a:r>
              <a:rPr lang="en-US" sz="2000" b="1" dirty="0" smtClean="0"/>
              <a:t>Chief  Surgeon, for use by the first ambulance corps—the</a:t>
            </a:r>
            <a:r>
              <a:rPr lang="en-US" sz="2000" b="1" baseline="30000" dirty="0" smtClean="0"/>
              <a:t> </a:t>
            </a:r>
            <a:r>
              <a:rPr lang="en-US" sz="2000" b="1" i="1" dirty="0"/>
              <a:t>ambulances </a:t>
            </a:r>
            <a:r>
              <a:rPr lang="en-US" sz="2000" b="1" i="1" dirty="0" err="1" smtClean="0"/>
              <a:t>volantes</a:t>
            </a:r>
            <a:r>
              <a:rPr lang="en-US" sz="2000" b="1" dirty="0" smtClean="0"/>
              <a:t>—during the early 1800s</a:t>
            </a:r>
          </a:p>
          <a:p>
            <a:endParaRPr lang="en-US" sz="2000" dirty="0"/>
          </a:p>
          <a:p>
            <a:endParaRPr lang="en-US" dirty="0"/>
          </a:p>
        </p:txBody>
      </p:sp>
      <p:pic>
        <p:nvPicPr>
          <p:cNvPr id="1026" name="Picture 2" descr="http://www.dmphp.org/content/vol2/Supplement_1/images/large/3FF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766" y="2603688"/>
            <a:ext cx="4911406"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9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0926" y="429768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381000" y="2633153"/>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8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605" y="304800"/>
            <a:ext cx="3352800" cy="59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p:nvPr/>
        </p:nvSpPr>
        <p:spPr>
          <a:xfrm>
            <a:off x="307686" y="225136"/>
            <a:ext cx="4492914" cy="1790700"/>
          </a:xfrm>
          <a:prstGeom prst="wedgeRectCallout">
            <a:avLst>
              <a:gd name="adj1" fmla="val 82461"/>
              <a:gd name="adj2" fmla="val -115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50" y="439737"/>
            <a:ext cx="42989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364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0926" y="457200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381000" y="2633153"/>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8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605" y="304800"/>
            <a:ext cx="3352800" cy="59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p:nvPr/>
        </p:nvSpPr>
        <p:spPr>
          <a:xfrm>
            <a:off x="228600" y="304800"/>
            <a:ext cx="4724400" cy="1524000"/>
          </a:xfrm>
          <a:prstGeom prst="wedgeRectCallout">
            <a:avLst>
              <a:gd name="adj1" fmla="val 76127"/>
              <a:gd name="adj2" fmla="val 406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23586"/>
            <a:ext cx="4504789" cy="106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606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0926" y="536448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381000" y="31327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8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605" y="304800"/>
            <a:ext cx="3352800" cy="59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p:nvPr/>
        </p:nvSpPr>
        <p:spPr>
          <a:xfrm>
            <a:off x="1035726" y="228601"/>
            <a:ext cx="3307674" cy="2819400"/>
          </a:xfrm>
          <a:prstGeom prst="wedgeRectCallout">
            <a:avLst>
              <a:gd name="adj1" fmla="val 111311"/>
              <a:gd name="adj2" fmla="val 54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04800"/>
            <a:ext cx="2590800" cy="26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07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0926" y="513588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381000" y="2633153"/>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800" b="1" dirty="0" smtClean="0"/>
              <a:t>FAMILY CONTACT</a:t>
            </a:r>
          </a:p>
          <a:p>
            <a:pPr>
              <a:lnSpc>
                <a:spcPct val="90000"/>
              </a:lnSpc>
              <a:buClr>
                <a:schemeClr val="tx1"/>
              </a:buClr>
            </a:pPr>
            <a:r>
              <a:rPr lang="en-US" sz="1600" b="1" dirty="0" smtClean="0"/>
              <a:t>Wrist band</a:t>
            </a:r>
            <a:endParaRPr lang="en-US" sz="16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605" y="304800"/>
            <a:ext cx="3352800" cy="59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p:nvPr/>
        </p:nvSpPr>
        <p:spPr>
          <a:xfrm>
            <a:off x="228600" y="304800"/>
            <a:ext cx="4724400" cy="1524000"/>
          </a:xfrm>
          <a:prstGeom prst="wedgeRectCallout">
            <a:avLst>
              <a:gd name="adj1" fmla="val 78138"/>
              <a:gd name="adj2" fmla="val 2167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25029" t="65076" r="2263" b="25398"/>
          <a:stretch>
            <a:fillRect/>
          </a:stretch>
        </p:blipFill>
        <p:spPr bwMode="auto">
          <a:xfrm>
            <a:off x="251361" y="457200"/>
            <a:ext cx="4625439" cy="108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520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lstStyle/>
          <a:p>
            <a:r>
              <a:rPr lang="en-US" sz="4800" b="1" dirty="0" smtClean="0">
                <a:solidFill>
                  <a:srgbClr val="3D4151"/>
                </a:solidFill>
              </a:rPr>
              <a:t>Triage Summary</a:t>
            </a:r>
            <a:endParaRPr lang="en-US" sz="4800" b="1" dirty="0">
              <a:solidFill>
                <a:srgbClr val="3D4151"/>
              </a:solidFill>
            </a:endParaRPr>
          </a:p>
        </p:txBody>
      </p:sp>
      <p:sp>
        <p:nvSpPr>
          <p:cNvPr id="4" name="TextBox 3"/>
          <p:cNvSpPr txBox="1"/>
          <p:nvPr/>
        </p:nvSpPr>
        <p:spPr>
          <a:xfrm>
            <a:off x="762000" y="1066800"/>
            <a:ext cx="8001000" cy="5016758"/>
          </a:xfrm>
          <a:prstGeom prst="rect">
            <a:avLst/>
          </a:prstGeom>
          <a:noFill/>
        </p:spPr>
        <p:txBody>
          <a:bodyPr wrap="square" rtlCol="0">
            <a:spAutoFit/>
          </a:bodyPr>
          <a:lstStyle/>
          <a:p>
            <a:pPr marL="285750" indent="-285750">
              <a:buFont typeface="Arial" pitchFamily="34" charset="0"/>
              <a:buChar char="•"/>
            </a:pPr>
            <a:r>
              <a:rPr lang="en-US" sz="3200" b="1" dirty="0" smtClean="0"/>
              <a:t>Triage allows for effective and efficient care, helping to increase the survivability for as many patients as possible </a:t>
            </a:r>
          </a:p>
          <a:p>
            <a:pPr marL="285750" indent="-285750">
              <a:buFont typeface="Arial" pitchFamily="34" charset="0"/>
              <a:buChar char="•"/>
            </a:pPr>
            <a:r>
              <a:rPr lang="en-US" sz="3200" b="1" dirty="0" smtClean="0"/>
              <a:t>Assignment of resources will increase efficiency </a:t>
            </a:r>
          </a:p>
          <a:p>
            <a:pPr marL="285750" indent="-285750">
              <a:buFont typeface="Arial" pitchFamily="34" charset="0"/>
              <a:buChar char="•"/>
            </a:pPr>
            <a:r>
              <a:rPr lang="en-US" sz="3200" b="1" dirty="0" smtClean="0"/>
              <a:t>Most severely injured patients will receive rapid treatment and transport in logical order</a:t>
            </a:r>
          </a:p>
          <a:p>
            <a:pPr marL="285750" indent="-285750">
              <a:buFont typeface="Arial" pitchFamily="34" charset="0"/>
              <a:buChar char="•"/>
            </a:pPr>
            <a:r>
              <a:rPr lang="en-US" sz="3200" b="1" dirty="0" smtClean="0"/>
              <a:t>Ensures </a:t>
            </a:r>
            <a:r>
              <a:rPr lang="en-US" sz="3200" b="1" dirty="0"/>
              <a:t>a</a:t>
            </a:r>
            <a:r>
              <a:rPr lang="en-US" sz="3200" b="1" dirty="0" smtClean="0"/>
              <a:t>ccountability of all patients</a:t>
            </a:r>
          </a:p>
          <a:p>
            <a:pPr marL="285750" indent="-285750">
              <a:buFont typeface="Arial" pitchFamily="34" charset="0"/>
              <a:buChar char="•"/>
            </a:pPr>
            <a:r>
              <a:rPr lang="en-US" sz="3200" b="1" dirty="0" smtClean="0"/>
              <a:t>Allows for family reunification</a:t>
            </a:r>
          </a:p>
        </p:txBody>
      </p:sp>
    </p:spTree>
    <p:extLst>
      <p:ext uri="{BB962C8B-B14F-4D97-AF65-F5344CB8AC3E}">
        <p14:creationId xmlns:p14="http://schemas.microsoft.com/office/powerpoint/2010/main" val="306327994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4835050" cy="619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98322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457200"/>
            <a:ext cx="42100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79327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47763"/>
          </a:xfrm>
          <a:prstGeom prst="rect">
            <a:avLst/>
          </a:prstGeom>
        </p:spPr>
        <p:txBody>
          <a:bodyPr>
            <a:normAutofit/>
          </a:bodyPr>
          <a:lstStyle/>
          <a:p>
            <a:pPr algn="ctr" fontAlgn="auto">
              <a:spcAft>
                <a:spcPts val="0"/>
              </a:spcAft>
              <a:defRPr/>
            </a:pPr>
            <a:r>
              <a:rPr lang="en-US" sz="4800" b="1" dirty="0">
                <a:solidFill>
                  <a:srgbClr val="3D4151"/>
                </a:solidFill>
              </a:rPr>
              <a:t>Maryland Triage System</a:t>
            </a:r>
          </a:p>
        </p:txBody>
      </p:sp>
      <p:sp>
        <p:nvSpPr>
          <p:cNvPr id="609282" name="Rectangle 4"/>
          <p:cNvSpPr>
            <a:spLocks noChangeArrowheads="1"/>
          </p:cNvSpPr>
          <p:nvPr/>
        </p:nvSpPr>
        <p:spPr bwMode="auto">
          <a:xfrm>
            <a:off x="294904" y="838200"/>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Font typeface="Arial" pitchFamily="34" charset="0"/>
              <a:buNone/>
            </a:pPr>
            <a:r>
              <a:rPr lang="en-US" sz="2000" dirty="0"/>
              <a:t>MIEMSS gratefully acknowledges the following individuals for their efforts in the development of this program</a:t>
            </a:r>
            <a:r>
              <a:rPr lang="en-US" sz="2000" dirty="0" smtClean="0"/>
              <a:t>:</a:t>
            </a:r>
            <a:endParaRPr lang="en-US" sz="2000" dirty="0"/>
          </a:p>
        </p:txBody>
      </p:sp>
    </p:spTree>
    <p:extLst>
      <p:ext uri="{BB962C8B-B14F-4D97-AF65-F5344CB8AC3E}">
        <p14:creationId xmlns:p14="http://schemas.microsoft.com/office/powerpoint/2010/main" val="2449117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4"/>
          <p:cNvSpPr>
            <a:spLocks noChangeArrowheads="1"/>
          </p:cNvSpPr>
          <p:nvPr/>
        </p:nvSpPr>
        <p:spPr bwMode="auto">
          <a:xfrm>
            <a:off x="1281113" y="4267200"/>
            <a:ext cx="661987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1" hangingPunct="1">
              <a:spcBef>
                <a:spcPct val="0"/>
              </a:spcBef>
              <a:buClrTx/>
              <a:buFontTx/>
              <a:buNone/>
            </a:pPr>
            <a:r>
              <a:rPr lang="en-US" sz="2400" dirty="0">
                <a:solidFill>
                  <a:srgbClr val="000000"/>
                </a:solidFill>
              </a:rPr>
              <a:t>Maryland Institute for </a:t>
            </a:r>
            <a:endParaRPr lang="en-US" sz="2400" dirty="0" smtClean="0">
              <a:solidFill>
                <a:srgbClr val="000000"/>
              </a:solidFill>
            </a:endParaRPr>
          </a:p>
          <a:p>
            <a:pPr algn="ctr" defTabSz="914400" eaLnBrk="1" hangingPunct="1">
              <a:spcBef>
                <a:spcPct val="0"/>
              </a:spcBef>
              <a:buClrTx/>
              <a:buFontTx/>
              <a:buNone/>
            </a:pPr>
            <a:r>
              <a:rPr lang="en-US" sz="2400" dirty="0" smtClean="0">
                <a:solidFill>
                  <a:srgbClr val="000000"/>
                </a:solidFill>
              </a:rPr>
              <a:t>Emergency </a:t>
            </a:r>
            <a:r>
              <a:rPr lang="en-US" sz="2400" dirty="0">
                <a:solidFill>
                  <a:srgbClr val="000000"/>
                </a:solidFill>
              </a:rPr>
              <a:t>Medical Services Systems</a:t>
            </a:r>
          </a:p>
          <a:p>
            <a:pPr algn="ctr" defTabSz="914400" eaLnBrk="1" hangingPunct="1">
              <a:spcBef>
                <a:spcPct val="0"/>
              </a:spcBef>
              <a:buClrTx/>
              <a:buFontTx/>
              <a:buNone/>
            </a:pPr>
            <a:r>
              <a:rPr lang="en-US" sz="2400" dirty="0">
                <a:solidFill>
                  <a:srgbClr val="000000"/>
                </a:solidFill>
              </a:rPr>
              <a:t>653 West Pratt Street</a:t>
            </a:r>
          </a:p>
          <a:p>
            <a:pPr algn="ctr" defTabSz="914400" eaLnBrk="1" hangingPunct="1">
              <a:spcBef>
                <a:spcPct val="0"/>
              </a:spcBef>
              <a:buClrTx/>
              <a:buFontTx/>
              <a:buNone/>
            </a:pPr>
            <a:r>
              <a:rPr lang="en-US" sz="2400" dirty="0">
                <a:solidFill>
                  <a:srgbClr val="000000"/>
                </a:solidFill>
              </a:rPr>
              <a:t>Baltimore, </a:t>
            </a:r>
            <a:r>
              <a:rPr lang="en-US" sz="2400" dirty="0" smtClean="0">
                <a:solidFill>
                  <a:srgbClr val="000000"/>
                </a:solidFill>
              </a:rPr>
              <a:t>MD  </a:t>
            </a:r>
            <a:r>
              <a:rPr lang="en-US" sz="2400" dirty="0">
                <a:solidFill>
                  <a:srgbClr val="000000"/>
                </a:solidFill>
              </a:rPr>
              <a:t>21201</a:t>
            </a:r>
          </a:p>
          <a:p>
            <a:pPr algn="ctr" defTabSz="914400" eaLnBrk="1" hangingPunct="1">
              <a:spcBef>
                <a:spcPct val="0"/>
              </a:spcBef>
              <a:buClrTx/>
              <a:buFontTx/>
              <a:buNone/>
            </a:pPr>
            <a:r>
              <a:rPr lang="en-US" sz="2400" dirty="0">
                <a:solidFill>
                  <a:srgbClr val="000000"/>
                </a:solidFill>
              </a:rPr>
              <a:t>410-706-3996</a:t>
            </a:r>
            <a:r>
              <a:rPr lang="en-US" sz="2400" dirty="0">
                <a:solidFill>
                  <a:srgbClr val="000000"/>
                </a:solidFill>
                <a:latin typeface="Arial" pitchFamily="34" charset="0"/>
              </a:rPr>
              <a:t> </a:t>
            </a:r>
          </a:p>
        </p:txBody>
      </p:sp>
      <p:pic>
        <p:nvPicPr>
          <p:cNvPr id="608259" name="Picture 4" descr="Miem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2" y="1752600"/>
            <a:ext cx="66198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477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3D4151"/>
                </a:solidFill>
              </a:rPr>
              <a:t>Maryland Triage System</a:t>
            </a:r>
            <a:endParaRPr lang="en-US" sz="4800" b="1" dirty="0">
              <a:solidFill>
                <a:srgbClr val="3D4151"/>
              </a:solidFill>
            </a:endParaRPr>
          </a:p>
        </p:txBody>
      </p:sp>
    </p:spTree>
    <p:extLst>
      <p:ext uri="{BB962C8B-B14F-4D97-AF65-F5344CB8AC3E}">
        <p14:creationId xmlns:p14="http://schemas.microsoft.com/office/powerpoint/2010/main" val="22420466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800" b="1" dirty="0" smtClean="0">
                <a:solidFill>
                  <a:srgbClr val="3D4151"/>
                </a:solidFill>
              </a:rPr>
              <a:t>Why Triage and Tag?</a:t>
            </a:r>
            <a:endParaRPr lang="en-US" sz="4800" b="1" dirty="0">
              <a:solidFill>
                <a:srgbClr val="3D4151"/>
              </a:solidFill>
            </a:endParaRPr>
          </a:p>
        </p:txBody>
      </p:sp>
      <p:sp>
        <p:nvSpPr>
          <p:cNvPr id="4" name="TextBox 3"/>
          <p:cNvSpPr txBox="1"/>
          <p:nvPr/>
        </p:nvSpPr>
        <p:spPr>
          <a:xfrm>
            <a:off x="533400" y="1295400"/>
            <a:ext cx="8077200" cy="4524315"/>
          </a:xfrm>
          <a:prstGeom prst="rect">
            <a:avLst/>
          </a:prstGeom>
          <a:noFill/>
        </p:spPr>
        <p:txBody>
          <a:bodyPr wrap="square" rtlCol="0">
            <a:spAutoFit/>
          </a:bodyPr>
          <a:lstStyle/>
          <a:p>
            <a:pPr marL="285750" indent="-285750">
              <a:buFont typeface="Arial" pitchFamily="34" charset="0"/>
              <a:buChar char="•"/>
            </a:pPr>
            <a:r>
              <a:rPr lang="en-US" sz="3600" b="1" dirty="0" smtClean="0"/>
              <a:t>Sorting of patients to provide for the survival of the most patients</a:t>
            </a:r>
          </a:p>
          <a:p>
            <a:pPr marL="285750" indent="-285750">
              <a:buFont typeface="Arial" pitchFamily="34" charset="0"/>
              <a:buChar char="•"/>
            </a:pPr>
            <a:r>
              <a:rPr lang="en-US" sz="3600" b="1" dirty="0" smtClean="0"/>
              <a:t>Assignment of resources in the most efficient method</a:t>
            </a:r>
          </a:p>
          <a:p>
            <a:pPr marL="285750" indent="-285750">
              <a:buFont typeface="Arial" pitchFamily="34" charset="0"/>
              <a:buChar char="•"/>
            </a:pPr>
            <a:r>
              <a:rPr lang="en-US" sz="3600" b="1" dirty="0" smtClean="0"/>
              <a:t>Most severe survivable injuries receive rapid treatment</a:t>
            </a:r>
          </a:p>
          <a:p>
            <a:pPr marL="285750" indent="-285750">
              <a:buFont typeface="Arial" pitchFamily="34" charset="0"/>
              <a:buChar char="•"/>
            </a:pPr>
            <a:r>
              <a:rPr lang="en-US" sz="3600" b="1" dirty="0" smtClean="0"/>
              <a:t>Accountability of patients</a:t>
            </a:r>
          </a:p>
          <a:p>
            <a:pPr marL="285750" indent="-285750">
              <a:buFont typeface="Arial" pitchFamily="34" charset="0"/>
              <a:buChar char="•"/>
            </a:pPr>
            <a:r>
              <a:rPr lang="en-US" sz="3600" b="1" dirty="0" smtClean="0"/>
              <a:t>Family reunification</a:t>
            </a:r>
          </a:p>
        </p:txBody>
      </p:sp>
    </p:spTree>
    <p:extLst>
      <p:ext uri="{BB962C8B-B14F-4D97-AF65-F5344CB8AC3E}">
        <p14:creationId xmlns:p14="http://schemas.microsoft.com/office/powerpoint/2010/main" val="35771952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4"/>
          <p:cNvSpPr>
            <a:spLocks noChangeArrowheads="1"/>
          </p:cNvSpPr>
          <p:nvPr/>
        </p:nvSpPr>
        <p:spPr bwMode="auto">
          <a:xfrm>
            <a:off x="1073590" y="3133060"/>
            <a:ext cx="7139613" cy="155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lnSpc>
                <a:spcPct val="90000"/>
              </a:lnSpc>
              <a:buClr>
                <a:srgbClr val="D16349"/>
              </a:buClr>
              <a:buFont typeface="Arial" pitchFamily="34" charset="0"/>
              <a:buNone/>
            </a:pPr>
            <a:r>
              <a:rPr lang="en-US" sz="6300" b="1" i="1" u="sng" dirty="0" smtClean="0">
                <a:solidFill>
                  <a:srgbClr val="CC0000"/>
                </a:solidFill>
                <a:effectLst>
                  <a:outerShdw blurRad="38100" dist="38100" dir="2700000" algn="tl">
                    <a:srgbClr val="000000"/>
                  </a:outerShdw>
                </a:effectLst>
              </a:rPr>
              <a:t>S</a:t>
            </a:r>
            <a:r>
              <a:rPr lang="en-US" sz="3200" dirty="0" smtClean="0">
                <a:solidFill>
                  <a:srgbClr val="CC0000"/>
                </a:solidFill>
              </a:rPr>
              <a:t>imple </a:t>
            </a:r>
            <a:r>
              <a:rPr lang="en-US" sz="6300" b="1" i="1" u="sng" dirty="0" smtClean="0">
                <a:solidFill>
                  <a:srgbClr val="CC0000"/>
                </a:solidFill>
                <a:effectLst>
                  <a:outerShdw blurRad="38100" dist="38100" dir="2700000" algn="tl">
                    <a:srgbClr val="000000"/>
                  </a:outerShdw>
                </a:effectLst>
              </a:rPr>
              <a:t>T</a:t>
            </a:r>
            <a:r>
              <a:rPr lang="en-US" sz="3200" dirty="0" smtClean="0">
                <a:solidFill>
                  <a:srgbClr val="CC0000"/>
                </a:solidFill>
              </a:rPr>
              <a:t>riage</a:t>
            </a:r>
            <a:r>
              <a:rPr lang="en-US" sz="3200" dirty="0">
                <a:solidFill>
                  <a:srgbClr val="CC0000"/>
                </a:solidFill>
              </a:rPr>
              <a:t> </a:t>
            </a:r>
            <a:r>
              <a:rPr lang="en-US" sz="6300" b="1" i="1" u="sng" dirty="0" smtClean="0">
                <a:solidFill>
                  <a:srgbClr val="CC0000"/>
                </a:solidFill>
                <a:effectLst>
                  <a:outerShdw blurRad="38100" dist="38100" dir="2700000" algn="tl">
                    <a:srgbClr val="000000"/>
                  </a:outerShdw>
                </a:effectLst>
              </a:rPr>
              <a:t>A</a:t>
            </a:r>
            <a:r>
              <a:rPr lang="en-US" sz="3200" dirty="0" smtClean="0">
                <a:solidFill>
                  <a:srgbClr val="CC0000"/>
                </a:solidFill>
              </a:rPr>
              <a:t>nd</a:t>
            </a:r>
            <a:r>
              <a:rPr lang="en-US" sz="3200" dirty="0">
                <a:solidFill>
                  <a:srgbClr val="CC0000"/>
                </a:solidFill>
              </a:rPr>
              <a:t> </a:t>
            </a:r>
            <a:r>
              <a:rPr lang="en-US" sz="6300" b="1" i="1" u="sng" dirty="0" smtClean="0">
                <a:solidFill>
                  <a:srgbClr val="CC0000"/>
                </a:solidFill>
                <a:effectLst>
                  <a:outerShdw blurRad="38100" dist="38100" dir="2700000" algn="tl">
                    <a:srgbClr val="000000"/>
                  </a:outerShdw>
                </a:effectLst>
              </a:rPr>
              <a:t>R</a:t>
            </a:r>
            <a:r>
              <a:rPr lang="en-US" sz="3200" dirty="0" smtClean="0">
                <a:solidFill>
                  <a:srgbClr val="CC0000"/>
                </a:solidFill>
              </a:rPr>
              <a:t>apid</a:t>
            </a:r>
            <a:r>
              <a:rPr lang="en-US" sz="3200" dirty="0">
                <a:solidFill>
                  <a:srgbClr val="CC0000"/>
                </a:solidFill>
              </a:rPr>
              <a:t> </a:t>
            </a:r>
            <a:r>
              <a:rPr lang="en-US" sz="6300" b="1" i="1" u="sng" dirty="0" smtClean="0">
                <a:solidFill>
                  <a:srgbClr val="CC0000"/>
                </a:solidFill>
                <a:effectLst>
                  <a:outerShdw blurRad="38100" dist="38100" dir="2700000" algn="tl">
                    <a:srgbClr val="000000"/>
                  </a:outerShdw>
                </a:effectLst>
              </a:rPr>
              <a:t>T</a:t>
            </a:r>
            <a:r>
              <a:rPr lang="en-US" sz="3200" dirty="0" smtClean="0">
                <a:solidFill>
                  <a:srgbClr val="CC0000"/>
                </a:solidFill>
              </a:rPr>
              <a:t>reatment</a:t>
            </a:r>
            <a:endParaRPr lang="en-US" sz="3200" dirty="0">
              <a:solidFill>
                <a:srgbClr val="CC0000"/>
              </a:solidFill>
            </a:endParaRPr>
          </a:p>
        </p:txBody>
      </p:sp>
      <p:sp>
        <p:nvSpPr>
          <p:cNvPr id="458754" name="Rectangle 5"/>
          <p:cNvSpPr>
            <a:spLocks noChangeArrowheads="1"/>
          </p:cNvSpPr>
          <p:nvPr/>
        </p:nvSpPr>
        <p:spPr bwMode="auto">
          <a:xfrm>
            <a:off x="4114800" y="4056063"/>
            <a:ext cx="46259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eaLnBrk="1" hangingPunct="1">
              <a:spcBef>
                <a:spcPct val="0"/>
              </a:spcBef>
              <a:buClrTx/>
              <a:buFontTx/>
              <a:buNone/>
            </a:pPr>
            <a:endParaRPr lang="en-US" sz="4600" b="1" i="1">
              <a:solidFill>
                <a:srgbClr val="000000"/>
              </a:solidFill>
            </a:endParaRPr>
          </a:p>
        </p:txBody>
      </p:sp>
      <p:sp>
        <p:nvSpPr>
          <p:cNvPr id="458755" name="Text Box 6"/>
          <p:cNvSpPr txBox="1">
            <a:spLocks noChangeArrowheads="1"/>
          </p:cNvSpPr>
          <p:nvPr/>
        </p:nvSpPr>
        <p:spPr bwMode="auto">
          <a:xfrm>
            <a:off x="0" y="9507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spcBef>
                <a:spcPts val="0"/>
              </a:spcBef>
              <a:buClrTx/>
              <a:buFontTx/>
              <a:buNone/>
            </a:pPr>
            <a:r>
              <a:rPr lang="en-US" sz="3600" b="1" dirty="0" smtClean="0">
                <a:solidFill>
                  <a:srgbClr val="3D4151"/>
                </a:solidFill>
              </a:rPr>
              <a:t>Triage: A </a:t>
            </a:r>
            <a:r>
              <a:rPr lang="en-US" sz="3600" b="1" dirty="0">
                <a:solidFill>
                  <a:srgbClr val="3D4151"/>
                </a:solidFill>
              </a:rPr>
              <a:t>rapid approach to </a:t>
            </a:r>
            <a:r>
              <a:rPr lang="en-US" sz="3600" b="1" dirty="0" smtClean="0">
                <a:solidFill>
                  <a:srgbClr val="3D4151"/>
                </a:solidFill>
              </a:rPr>
              <a:t>prioritizing </a:t>
            </a:r>
          </a:p>
          <a:p>
            <a:pPr algn="ctr" defTabSz="914400" eaLnBrk="1" hangingPunct="1">
              <a:spcBef>
                <a:spcPts val="0"/>
              </a:spcBef>
              <a:buClrTx/>
              <a:buFontTx/>
              <a:buNone/>
            </a:pPr>
            <a:r>
              <a:rPr lang="en-US" sz="3600" b="1" dirty="0" smtClean="0">
                <a:solidFill>
                  <a:srgbClr val="3D4151"/>
                </a:solidFill>
              </a:rPr>
              <a:t>     a </a:t>
            </a:r>
            <a:r>
              <a:rPr lang="en-US" sz="3600" b="1" dirty="0">
                <a:solidFill>
                  <a:srgbClr val="3D4151"/>
                </a:solidFill>
              </a:rPr>
              <a:t>large number of </a:t>
            </a:r>
            <a:r>
              <a:rPr lang="en-US" sz="3600" b="1" dirty="0" smtClean="0">
                <a:solidFill>
                  <a:srgbClr val="3D4151"/>
                </a:solidFill>
              </a:rPr>
              <a:t>patients</a:t>
            </a:r>
            <a:endParaRPr lang="en-US" sz="3200" b="1" dirty="0">
              <a:solidFill>
                <a:srgbClr val="3D4151"/>
              </a:solidFill>
            </a:endParaRPr>
          </a:p>
        </p:txBody>
      </p:sp>
      <p:sp>
        <p:nvSpPr>
          <p:cNvPr id="3" name="Rectangle 2"/>
          <p:cNvSpPr>
            <a:spLocks noChangeArrowheads="1"/>
          </p:cNvSpPr>
          <p:nvPr/>
        </p:nvSpPr>
        <p:spPr bwMode="auto">
          <a:xfrm>
            <a:off x="1676400" y="4555931"/>
            <a:ext cx="56284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FontTx/>
              <a:buNone/>
            </a:pPr>
            <a:r>
              <a:rPr lang="en-US" sz="7200" b="1" i="1" dirty="0" smtClean="0">
                <a:solidFill>
                  <a:srgbClr val="0000FF"/>
                </a:solidFill>
                <a:effectLst>
                  <a:outerShdw blurRad="38100" dist="38100" dir="2700000" algn="tl">
                    <a:srgbClr val="000000"/>
                  </a:outerShdw>
                </a:effectLst>
              </a:rPr>
              <a:t>JumpSTART</a:t>
            </a:r>
            <a:endParaRPr lang="en-US" sz="7200" b="1" i="1" dirty="0">
              <a:solidFill>
                <a:srgbClr val="0000FF"/>
              </a:solidFill>
              <a:effectLst>
                <a:outerShdw blurRad="38100" dist="38100" dir="2700000" algn="tl">
                  <a:srgbClr val="000000"/>
                </a:outerShdw>
              </a:effectLst>
            </a:endParaRPr>
          </a:p>
        </p:txBody>
      </p:sp>
      <p:grpSp>
        <p:nvGrpSpPr>
          <p:cNvPr id="458797" name="Group 45"/>
          <p:cNvGrpSpPr>
            <a:grpSpLocks/>
          </p:cNvGrpSpPr>
          <p:nvPr/>
        </p:nvGrpSpPr>
        <p:grpSpPr bwMode="auto">
          <a:xfrm rot="5400000">
            <a:off x="4241798" y="-1269997"/>
            <a:ext cx="769645" cy="6814840"/>
            <a:chOff x="-1512" y="-790"/>
            <a:chExt cx="464" cy="2069"/>
          </a:xfrm>
        </p:grpSpPr>
        <p:sp>
          <p:nvSpPr>
            <p:cNvPr id="458798" name="Rectangle 46"/>
            <p:cNvSpPr>
              <a:spLocks noChangeArrowheads="1"/>
            </p:cNvSpPr>
            <p:nvPr/>
          </p:nvSpPr>
          <p:spPr bwMode="auto">
            <a:xfrm rot="16200000">
              <a:off x="-1520" y="815"/>
              <a:ext cx="475" cy="453"/>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endParaRPr lang="en-US" sz="1400" b="1" dirty="0" smtClean="0">
                <a:solidFill>
                  <a:srgbClr val="000000"/>
                </a:solidFill>
                <a:latin typeface="Times New Roman" pitchFamily="18" charset="0"/>
              </a:endParaRPr>
            </a:p>
            <a:p>
              <a:pPr algn="ctr" defTabSz="914400">
                <a:spcBef>
                  <a:spcPct val="0"/>
                </a:spcBef>
                <a:buClrTx/>
                <a:buFontTx/>
                <a:buNone/>
              </a:pPr>
              <a:r>
                <a:rPr lang="en-US" sz="1400" b="1" dirty="0" smtClean="0">
                  <a:solidFill>
                    <a:srgbClr val="000000"/>
                  </a:solidFill>
                  <a:latin typeface="Times New Roman" pitchFamily="18" charset="0"/>
                </a:rPr>
                <a:t>Incident Site</a:t>
              </a:r>
            </a:p>
            <a:p>
              <a:pPr algn="ctr" defTabSz="914400">
                <a:spcBef>
                  <a:spcPct val="0"/>
                </a:spcBef>
                <a:buClrTx/>
                <a:buFontTx/>
                <a:buNone/>
              </a:pPr>
              <a:endParaRPr lang="en-US" sz="1400" b="1" dirty="0">
                <a:solidFill>
                  <a:srgbClr val="000000"/>
                </a:solidFill>
                <a:latin typeface="Times New Roman" pitchFamily="18" charset="0"/>
              </a:endParaRPr>
            </a:p>
          </p:txBody>
        </p:sp>
        <p:sp>
          <p:nvSpPr>
            <p:cNvPr id="458799" name="Line 47"/>
            <p:cNvSpPr>
              <a:spLocks noChangeShapeType="1"/>
            </p:cNvSpPr>
            <p:nvPr/>
          </p:nvSpPr>
          <p:spPr bwMode="auto">
            <a:xfrm flipV="1">
              <a:off x="-1290" y="636"/>
              <a:ext cx="0" cy="129"/>
            </a:xfrm>
            <a:prstGeom prst="line">
              <a:avLst/>
            </a:prstGeom>
            <a:noFill/>
            <a:ln w="50800">
              <a:solidFill>
                <a:schemeClr val="accent1"/>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8800" name="Rectangle 48"/>
            <p:cNvSpPr>
              <a:spLocks noChangeArrowheads="1"/>
            </p:cNvSpPr>
            <p:nvPr/>
          </p:nvSpPr>
          <p:spPr bwMode="auto">
            <a:xfrm rot="16200000">
              <a:off x="-1584" y="-718"/>
              <a:ext cx="588" cy="444"/>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endParaRPr lang="en-US" sz="1400" b="1" dirty="0" smtClean="0">
                <a:solidFill>
                  <a:sysClr val="windowText" lastClr="000000"/>
                </a:solidFill>
                <a:latin typeface="Times New Roman" pitchFamily="18" charset="0"/>
              </a:endParaRPr>
            </a:p>
            <a:p>
              <a:pPr algn="ctr" defTabSz="914400">
                <a:spcBef>
                  <a:spcPct val="0"/>
                </a:spcBef>
                <a:buClrTx/>
                <a:buFontTx/>
                <a:buNone/>
              </a:pPr>
              <a:r>
                <a:rPr lang="en-US" sz="1400" b="1" dirty="0" smtClean="0">
                  <a:solidFill>
                    <a:sysClr val="windowText" lastClr="000000"/>
                  </a:solidFill>
                  <a:latin typeface="Times New Roman" pitchFamily="18" charset="0"/>
                </a:rPr>
                <a:t>Triage Unit Leader</a:t>
              </a:r>
            </a:p>
            <a:p>
              <a:pPr algn="ctr" defTabSz="914400">
                <a:spcBef>
                  <a:spcPct val="0"/>
                </a:spcBef>
                <a:buClrTx/>
                <a:buFontTx/>
                <a:buNone/>
              </a:pPr>
              <a:endParaRPr lang="en-US" sz="1400" b="1" dirty="0">
                <a:solidFill>
                  <a:sysClr val="windowText" lastClr="000000"/>
                </a:solidFill>
                <a:latin typeface="Times New Roman" pitchFamily="18" charset="0"/>
              </a:endParaRPr>
            </a:p>
          </p:txBody>
        </p:sp>
        <p:sp>
          <p:nvSpPr>
            <p:cNvPr id="458801" name="Line 49"/>
            <p:cNvSpPr>
              <a:spLocks noChangeShapeType="1"/>
            </p:cNvSpPr>
            <p:nvPr/>
          </p:nvSpPr>
          <p:spPr bwMode="auto">
            <a:xfrm flipV="1">
              <a:off x="-1309" y="-109"/>
              <a:ext cx="0" cy="139"/>
            </a:xfrm>
            <a:prstGeom prst="line">
              <a:avLst/>
            </a:prstGeom>
            <a:noFill/>
            <a:ln w="50800">
              <a:solidFill>
                <a:schemeClr val="accent1"/>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8802" name="Rectangle 50"/>
            <p:cNvSpPr>
              <a:spLocks noChangeArrowheads="1"/>
            </p:cNvSpPr>
            <p:nvPr/>
          </p:nvSpPr>
          <p:spPr bwMode="auto">
            <a:xfrm rot="16200000">
              <a:off x="-1522" y="96"/>
              <a:ext cx="504" cy="444"/>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r>
                <a:rPr lang="en-US" sz="1400" b="1" dirty="0" smtClean="0">
                  <a:solidFill>
                    <a:srgbClr val="000000"/>
                  </a:solidFill>
                  <a:latin typeface="Times New Roman" pitchFamily="18" charset="0"/>
                </a:rPr>
                <a:t>Casualty</a:t>
              </a:r>
              <a:endParaRPr lang="en-US" sz="1400" b="1" dirty="0">
                <a:solidFill>
                  <a:srgbClr val="000000"/>
                </a:solidFill>
                <a:latin typeface="Times New Roman" pitchFamily="18" charset="0"/>
              </a:endParaRPr>
            </a:p>
            <a:p>
              <a:pPr algn="ctr" defTabSz="914400">
                <a:spcBef>
                  <a:spcPct val="0"/>
                </a:spcBef>
                <a:buClrTx/>
                <a:buFontTx/>
                <a:buNone/>
              </a:pPr>
              <a:r>
                <a:rPr lang="en-US" sz="1400" b="1" dirty="0">
                  <a:solidFill>
                    <a:srgbClr val="000000"/>
                  </a:solidFill>
                  <a:latin typeface="Times New Roman" pitchFamily="18" charset="0"/>
                </a:rPr>
                <a:t>Collection</a:t>
              </a:r>
            </a:p>
            <a:p>
              <a:pPr algn="ctr" defTabSz="914400">
                <a:spcBef>
                  <a:spcPct val="0"/>
                </a:spcBef>
                <a:buClrTx/>
                <a:buFontTx/>
                <a:buNone/>
              </a:pPr>
              <a:r>
                <a:rPr lang="en-US" sz="1400" b="1" dirty="0">
                  <a:solidFill>
                    <a:srgbClr val="000000"/>
                  </a:solidFill>
                  <a:latin typeface="Times New Roman" pitchFamily="18" charset="0"/>
                </a:rPr>
                <a:t>Point</a:t>
              </a:r>
            </a:p>
          </p:txBody>
        </p:sp>
      </p:grpSp>
    </p:spTree>
    <p:extLst>
      <p:ext uri="{BB962C8B-B14F-4D97-AF65-F5344CB8AC3E}">
        <p14:creationId xmlns:p14="http://schemas.microsoft.com/office/powerpoint/2010/main" val="26182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838200"/>
          </a:xfrm>
        </p:spPr>
        <p:txBody>
          <a:bodyPr wrap="square" numCol="1" anchorCtr="0" compatLnSpc="1">
            <a:prstTxWarp prst="textNoShape">
              <a:avLst/>
            </a:prstTxWarp>
            <a:normAutofit/>
          </a:bodyPr>
          <a:lstStyle/>
          <a:p>
            <a:r>
              <a:rPr lang="en-US" sz="4800" b="1" dirty="0" smtClean="0">
                <a:solidFill>
                  <a:srgbClr val="3D4151"/>
                </a:solidFill>
              </a:rPr>
              <a:t>Triage</a:t>
            </a:r>
          </a:p>
        </p:txBody>
      </p:sp>
      <p:pic>
        <p:nvPicPr>
          <p:cNvPr id="456706" name="Picture 10" descr="Tagribbon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676400"/>
            <a:ext cx="3144270" cy="3238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4651" y="1014710"/>
            <a:ext cx="5400349" cy="5386090"/>
          </a:xfrm>
          <a:prstGeom prst="rect">
            <a:avLst/>
          </a:prstGeom>
          <a:noFill/>
        </p:spPr>
        <p:txBody>
          <a:bodyPr wrap="square" rtlCol="0">
            <a:spAutoFit/>
          </a:bodyPr>
          <a:lstStyle/>
          <a:p>
            <a:pPr marL="342900" indent="-342900">
              <a:buFont typeface="Arial"/>
              <a:buChar char="•"/>
            </a:pPr>
            <a:r>
              <a:rPr lang="en-US" sz="3200" dirty="0" smtClean="0"/>
              <a:t>Triage should be performed RAPIDLY</a:t>
            </a:r>
          </a:p>
          <a:p>
            <a:pPr marL="342900" indent="-342900">
              <a:buFont typeface="Arial"/>
              <a:buChar char="•"/>
            </a:pPr>
            <a:endParaRPr lang="en-US" sz="3200" dirty="0"/>
          </a:p>
          <a:p>
            <a:pPr marL="342900" indent="-342900">
              <a:buFont typeface="Arial"/>
              <a:buChar char="•"/>
            </a:pPr>
            <a:r>
              <a:rPr lang="en-US" sz="3200" dirty="0" smtClean="0"/>
              <a:t>Utilize </a:t>
            </a:r>
            <a:r>
              <a:rPr lang="en-US" sz="3200" dirty="0" smtClean="0">
                <a:solidFill>
                  <a:srgbClr val="FF0000"/>
                </a:solidFill>
              </a:rPr>
              <a:t>START</a:t>
            </a:r>
            <a:r>
              <a:rPr lang="en-US" sz="3200" dirty="0" smtClean="0"/>
              <a:t>/ </a:t>
            </a:r>
            <a:r>
              <a:rPr lang="en-US" sz="3200" dirty="0" err="1" smtClean="0">
                <a:solidFill>
                  <a:srgbClr val="0000FF"/>
                </a:solidFill>
              </a:rPr>
              <a:t>JumpSTART</a:t>
            </a:r>
            <a:r>
              <a:rPr lang="en-US" sz="3200" dirty="0" smtClean="0"/>
              <a:t>  Triage to determine priority </a:t>
            </a:r>
          </a:p>
          <a:p>
            <a:endParaRPr lang="en-US" sz="3200" dirty="0" smtClean="0"/>
          </a:p>
          <a:p>
            <a:pPr marL="342900" indent="-342900">
              <a:buFont typeface="Arial"/>
              <a:buChar char="•"/>
            </a:pPr>
            <a:r>
              <a:rPr lang="en-US" sz="3200" dirty="0" smtClean="0"/>
              <a:t>15–60 seconds per patient </a:t>
            </a:r>
          </a:p>
          <a:p>
            <a:pPr marL="342900" indent="-342900">
              <a:buFont typeface="Arial"/>
              <a:buChar char="•"/>
            </a:pPr>
            <a:endParaRPr lang="en-US" sz="3200" dirty="0"/>
          </a:p>
          <a:p>
            <a:pPr marL="342900" indent="-342900">
              <a:buFont typeface="Arial"/>
              <a:buChar char="•"/>
            </a:pPr>
            <a:r>
              <a:rPr lang="en-US" sz="3200" dirty="0" smtClean="0"/>
              <a:t>Affix a color tape  on upper arm or leg</a:t>
            </a:r>
          </a:p>
          <a:p>
            <a:endParaRPr lang="en-US" sz="2400" dirty="0"/>
          </a:p>
        </p:txBody>
      </p:sp>
    </p:spTree>
    <p:extLst>
      <p:ext uri="{BB962C8B-B14F-4D97-AF65-F5344CB8AC3E}">
        <p14:creationId xmlns:p14="http://schemas.microsoft.com/office/powerpoint/2010/main" val="84227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p:cNvSpPr>
          <p:nvPr>
            <p:ph type="title"/>
          </p:nvPr>
        </p:nvSpPr>
        <p:spPr bwMode="auto">
          <a:xfrm>
            <a:off x="0" y="152400"/>
            <a:ext cx="9144000" cy="838200"/>
          </a:xfrm>
          <a:extLst/>
        </p:spPr>
        <p:txBody>
          <a:bodyPr wrap="square" numCol="1" anchorCtr="0" compatLnSpc="1">
            <a:prstTxWarp prst="textNoShape">
              <a:avLst/>
            </a:prstTxWarp>
            <a:normAutofit/>
          </a:bodyPr>
          <a:lstStyle/>
          <a:p>
            <a:pPr algn="ctr" eaLnBrk="1" hangingPunct="1"/>
            <a:r>
              <a:rPr lang="en-US" sz="4800" b="1" i="1" dirty="0" smtClean="0">
                <a:solidFill>
                  <a:srgbClr val="CC0000"/>
                </a:solidFill>
              </a:rPr>
              <a:t>START</a:t>
            </a:r>
            <a:r>
              <a:rPr lang="en-US" sz="4800" b="1" i="1" dirty="0" smtClean="0">
                <a:solidFill>
                  <a:srgbClr val="0000FF"/>
                </a:solidFill>
              </a:rPr>
              <a:t> </a:t>
            </a:r>
            <a:r>
              <a:rPr lang="en-US" sz="4800" b="1" i="1" dirty="0" smtClean="0"/>
              <a:t>–</a:t>
            </a:r>
            <a:r>
              <a:rPr lang="en-US" sz="4800" b="1" i="1" dirty="0" smtClean="0">
                <a:solidFill>
                  <a:srgbClr val="0000FF"/>
                </a:solidFill>
              </a:rPr>
              <a:t> JumpSTART Triage</a:t>
            </a:r>
          </a:p>
        </p:txBody>
      </p:sp>
      <p:sp>
        <p:nvSpPr>
          <p:cNvPr id="1092611" name="Rectangle 3"/>
          <p:cNvSpPr>
            <a:spLocks noGrp="1"/>
          </p:cNvSpPr>
          <p:nvPr>
            <p:ph idx="1"/>
          </p:nvPr>
        </p:nvSpPr>
        <p:spPr>
          <a:xfrm>
            <a:off x="533400" y="1219200"/>
            <a:ext cx="8153400" cy="4953000"/>
          </a:xfrm>
        </p:spPr>
        <p:txBody>
          <a:bodyPr>
            <a:normAutofit fontScale="92500" lnSpcReduction="20000"/>
          </a:bodyPr>
          <a:lstStyle/>
          <a:p>
            <a:pPr marL="287338" indent="-169863">
              <a:lnSpc>
                <a:spcPct val="120000"/>
              </a:lnSpc>
              <a:buClr>
                <a:schemeClr val="tx1"/>
              </a:buClr>
            </a:pPr>
            <a:r>
              <a:rPr lang="en-US" sz="3000" dirty="0" smtClean="0"/>
              <a:t>Clear the “</a:t>
            </a:r>
            <a:r>
              <a:rPr lang="en-US" sz="3000" b="1" dirty="0" smtClean="0">
                <a:solidFill>
                  <a:srgbClr val="00B050"/>
                </a:solidFill>
              </a:rPr>
              <a:t>walking wounded</a:t>
            </a:r>
            <a:r>
              <a:rPr lang="en-US" sz="3000" dirty="0" smtClean="0"/>
              <a:t>” with verbal instruction:</a:t>
            </a:r>
          </a:p>
          <a:p>
            <a:pPr marL="744537" lvl="1" indent="0">
              <a:lnSpc>
                <a:spcPct val="120000"/>
              </a:lnSpc>
              <a:buClr>
                <a:schemeClr val="tx1"/>
              </a:buClr>
              <a:buNone/>
            </a:pPr>
            <a:r>
              <a:rPr lang="en-US" sz="2600" i="1" dirty="0" smtClean="0"/>
              <a:t>If you can hear me and you can move, walk to…</a:t>
            </a:r>
          </a:p>
          <a:p>
            <a:pPr marL="287338" indent="-169863">
              <a:lnSpc>
                <a:spcPct val="120000"/>
              </a:lnSpc>
              <a:buClr>
                <a:schemeClr val="tx1"/>
              </a:buClr>
            </a:pPr>
            <a:r>
              <a:rPr lang="en-US" sz="3000" dirty="0" smtClean="0"/>
              <a:t>Direct patients to the </a:t>
            </a:r>
            <a:r>
              <a:rPr lang="en-US" sz="3000" b="1" dirty="0" smtClean="0"/>
              <a:t>casualty collection point (CCP) </a:t>
            </a:r>
            <a:r>
              <a:rPr lang="en-US" sz="3000" b="1" dirty="0"/>
              <a:t> </a:t>
            </a:r>
            <a:r>
              <a:rPr lang="en-US" sz="3000" b="1" dirty="0" smtClean="0"/>
              <a:t>  </a:t>
            </a:r>
            <a:r>
              <a:rPr lang="en-US" sz="3000" dirty="0" smtClean="0"/>
              <a:t>or treatment area for detailed assessment and medical care </a:t>
            </a:r>
          </a:p>
          <a:p>
            <a:pPr marL="287338" indent="-169863">
              <a:lnSpc>
                <a:spcPct val="120000"/>
              </a:lnSpc>
              <a:buClr>
                <a:schemeClr val="tx1"/>
              </a:buClr>
            </a:pPr>
            <a:r>
              <a:rPr lang="en-US" sz="3000" dirty="0" smtClean="0"/>
              <a:t>Assign a Green Minor Manager to the area to control patients and manage area</a:t>
            </a:r>
          </a:p>
          <a:p>
            <a:pPr marL="287338" indent="-169863">
              <a:lnSpc>
                <a:spcPct val="120000"/>
              </a:lnSpc>
              <a:buClr>
                <a:schemeClr val="tx1"/>
              </a:buClr>
            </a:pPr>
            <a:r>
              <a:rPr lang="en-US" sz="3000" dirty="0" smtClean="0"/>
              <a:t>Tag will be issued at the CCP</a:t>
            </a:r>
          </a:p>
          <a:p>
            <a:pPr marL="287338" indent="-169863">
              <a:lnSpc>
                <a:spcPct val="120000"/>
              </a:lnSpc>
              <a:buClr>
                <a:schemeClr val="tx1"/>
              </a:buClr>
            </a:pPr>
            <a:r>
              <a:rPr lang="en-US" sz="3000" dirty="0" smtClean="0"/>
              <a:t>These patients may be classified as</a:t>
            </a:r>
            <a:r>
              <a:rPr lang="en-US" sz="3000" dirty="0" smtClean="0">
                <a:solidFill>
                  <a:srgbClr val="0000FF"/>
                </a:solidFill>
              </a:rPr>
              <a:t> </a:t>
            </a:r>
            <a:r>
              <a:rPr lang="en-US" sz="3000" b="1" dirty="0" smtClean="0">
                <a:solidFill>
                  <a:srgbClr val="00B050"/>
                </a:solidFill>
              </a:rPr>
              <a:t>MINOR</a:t>
            </a:r>
          </a:p>
        </p:txBody>
      </p:sp>
    </p:spTree>
    <p:extLst>
      <p:ext uri="{BB962C8B-B14F-4D97-AF65-F5344CB8AC3E}">
        <p14:creationId xmlns:p14="http://schemas.microsoft.com/office/powerpoint/2010/main" val="376513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0" y="152400"/>
            <a:ext cx="5065712" cy="838200"/>
          </a:xfrm>
        </p:spPr>
        <p:txBody>
          <a:bodyPr wrap="square" numCol="1" anchorCtr="0" compatLnSpc="1">
            <a:prstTxWarp prst="textNoShape">
              <a:avLst/>
            </a:prstTxWarp>
          </a:bodyPr>
          <a:lstStyle/>
          <a:p>
            <a:pPr eaLnBrk="1" hangingPunct="1"/>
            <a:r>
              <a:rPr lang="en-US" b="1" i="1" dirty="0" smtClean="0">
                <a:solidFill>
                  <a:srgbClr val="CC0000"/>
                </a:solidFill>
              </a:rPr>
              <a:t>START</a:t>
            </a:r>
            <a:r>
              <a:rPr lang="en-US" b="1" i="1" dirty="0" smtClean="0">
                <a:solidFill>
                  <a:schemeClr val="tx1"/>
                </a:solidFill>
              </a:rPr>
              <a:t>/</a:t>
            </a:r>
            <a:r>
              <a:rPr lang="en-US" b="1" i="1" dirty="0" err="1" smtClean="0">
                <a:solidFill>
                  <a:srgbClr val="0000FF"/>
                </a:solidFill>
              </a:rPr>
              <a:t>JumpSTART</a:t>
            </a:r>
            <a:endParaRPr lang="en-US" b="1" i="1" dirty="0" smtClean="0">
              <a:solidFill>
                <a:srgbClr val="0000FF"/>
              </a:solidFill>
            </a:endParaRPr>
          </a:p>
        </p:txBody>
      </p:sp>
      <p:sp>
        <p:nvSpPr>
          <p:cNvPr id="29699" name="Rectangle 3"/>
          <p:cNvSpPr>
            <a:spLocks noGrp="1" noChangeArrowheads="1"/>
          </p:cNvSpPr>
          <p:nvPr>
            <p:ph idx="1"/>
          </p:nvPr>
        </p:nvSpPr>
        <p:spPr>
          <a:xfrm>
            <a:off x="685800" y="1642935"/>
            <a:ext cx="4419600" cy="4114800"/>
          </a:xfrm>
        </p:spPr>
        <p:txBody>
          <a:bodyPr/>
          <a:lstStyle/>
          <a:p>
            <a:pPr marL="0" indent="0" eaLnBrk="1" hangingPunct="1">
              <a:buClr>
                <a:schemeClr val="tx1"/>
              </a:buClr>
              <a:buNone/>
            </a:pPr>
            <a:r>
              <a:rPr lang="en-US" sz="2900" dirty="0" smtClean="0"/>
              <a:t>Now use </a:t>
            </a:r>
            <a:r>
              <a:rPr lang="en-US" sz="2900" dirty="0" smtClean="0">
                <a:solidFill>
                  <a:srgbClr val="CC0000"/>
                </a:solidFill>
              </a:rPr>
              <a:t>START</a:t>
            </a:r>
            <a:r>
              <a:rPr lang="en-US" sz="2900" dirty="0" smtClean="0"/>
              <a:t>/</a:t>
            </a:r>
            <a:r>
              <a:rPr lang="en-US" sz="2900" dirty="0" err="1" smtClean="0">
                <a:solidFill>
                  <a:srgbClr val="0000FF"/>
                </a:solidFill>
              </a:rPr>
              <a:t>JumpSTART</a:t>
            </a:r>
            <a:r>
              <a:rPr lang="en-US" sz="2900" dirty="0" smtClean="0"/>
              <a:t> to assess and categorize the remaining patients…</a:t>
            </a:r>
          </a:p>
          <a:p>
            <a:pPr eaLnBrk="1" hangingPunct="1">
              <a:buFont typeface="Arial" pitchFamily="34" charset="0"/>
              <a:buNone/>
            </a:pPr>
            <a:endParaRPr lang="en-US" sz="2000" b="1" dirty="0" smtClean="0"/>
          </a:p>
          <a:p>
            <a:pPr marL="0" indent="0" algn="ctr">
              <a:buNone/>
            </a:pPr>
            <a:r>
              <a:rPr lang="en-US" sz="3400" dirty="0" smtClean="0"/>
              <a:t>USE</a:t>
            </a:r>
            <a:r>
              <a:rPr lang="en-US" sz="3400" dirty="0" smtClean="0">
                <a:solidFill>
                  <a:srgbClr val="CC0000"/>
                </a:solidFill>
              </a:rPr>
              <a:t> </a:t>
            </a:r>
            <a:r>
              <a:rPr lang="en-US" sz="3400" u="sng" dirty="0" smtClean="0">
                <a:solidFill>
                  <a:srgbClr val="CC0000"/>
                </a:solidFill>
              </a:rPr>
              <a:t>C</a:t>
            </a:r>
            <a:r>
              <a:rPr lang="en-US" sz="3400" u="sng" dirty="0" smtClean="0"/>
              <a:t>O</a:t>
            </a:r>
            <a:r>
              <a:rPr lang="en-US" sz="3400" u="sng" dirty="0" smtClean="0">
                <a:solidFill>
                  <a:srgbClr val="009900"/>
                </a:solidFill>
              </a:rPr>
              <a:t>L</a:t>
            </a:r>
            <a:r>
              <a:rPr lang="en-US" sz="3400" u="sng" dirty="0" smtClean="0">
                <a:solidFill>
                  <a:srgbClr val="FFFF00"/>
                </a:solidFill>
              </a:rPr>
              <a:t>O</a:t>
            </a:r>
            <a:r>
              <a:rPr lang="en-US" sz="3400" u="sng" dirty="0" smtClean="0">
                <a:solidFill>
                  <a:srgbClr val="CC0000"/>
                </a:solidFill>
              </a:rPr>
              <a:t>R</a:t>
            </a:r>
            <a:r>
              <a:rPr lang="en-US" sz="3400" u="sng" dirty="0" smtClean="0"/>
              <a:t>E</a:t>
            </a:r>
            <a:r>
              <a:rPr lang="en-US" sz="3400" u="sng" dirty="0" smtClean="0">
                <a:solidFill>
                  <a:srgbClr val="009900"/>
                </a:solidFill>
              </a:rPr>
              <a:t>D</a:t>
            </a:r>
            <a:r>
              <a:rPr lang="en-US" sz="3400" dirty="0" smtClean="0">
                <a:solidFill>
                  <a:srgbClr val="009900"/>
                </a:solidFill>
              </a:rPr>
              <a:t> </a:t>
            </a:r>
            <a:r>
              <a:rPr lang="en-US" sz="3400" dirty="0" smtClean="0"/>
              <a:t>RIBBONS ONLY </a:t>
            </a:r>
          </a:p>
          <a:p>
            <a:pPr marL="0" indent="0">
              <a:buNone/>
            </a:pPr>
            <a:endParaRPr lang="en-US" sz="3400" dirty="0" smtClean="0"/>
          </a:p>
          <a:p>
            <a:pPr eaLnBrk="1" hangingPunct="1">
              <a:buFont typeface="Arial" pitchFamily="34" charset="0"/>
              <a:buNone/>
            </a:pPr>
            <a:endParaRPr lang="en-US" sz="2000" b="1" dirty="0" smtClean="0"/>
          </a:p>
          <a:p>
            <a:pPr eaLnBrk="1" hangingPunct="1">
              <a:buFont typeface="Arial" pitchFamily="34" charset="0"/>
              <a:buNone/>
            </a:pPr>
            <a:endParaRPr lang="en-US" sz="2000" b="1" dirty="0" smtClean="0"/>
          </a:p>
        </p:txBody>
      </p:sp>
      <p:pic>
        <p:nvPicPr>
          <p:cNvPr id="462851" name="Picture 7" descr="Triag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87207"/>
            <a:ext cx="2959394" cy="4826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2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p:cNvSpPr>
          <p:nvPr>
            <p:ph type="title"/>
          </p:nvPr>
        </p:nvSpPr>
        <p:spPr bwMode="auto">
          <a:extLst/>
        </p:spPr>
        <p:txBody>
          <a:bodyPr wrap="square" numCol="1" anchorCtr="0" compatLnSpc="1">
            <a:prstTxWarp prst="textNoShape">
              <a:avLst/>
            </a:prstTxWarp>
          </a:bodyPr>
          <a:lstStyle/>
          <a:p>
            <a:pPr algn="ctr" eaLnBrk="1" hangingPunct="1"/>
            <a:r>
              <a:rPr lang="en-US" sz="4800" b="1" i="1" dirty="0" smtClean="0">
                <a:solidFill>
                  <a:srgbClr val="CC0000"/>
                </a:solidFill>
              </a:rPr>
              <a:t>START</a:t>
            </a:r>
            <a:r>
              <a:rPr lang="en-US" sz="4800" b="1" i="1" dirty="0" smtClean="0">
                <a:solidFill>
                  <a:schemeClr val="tx1"/>
                </a:solidFill>
              </a:rPr>
              <a:t>/</a:t>
            </a:r>
            <a:r>
              <a:rPr lang="en-US" sz="4800" b="1" i="1" dirty="0" err="1" smtClean="0">
                <a:solidFill>
                  <a:srgbClr val="0000FF"/>
                </a:solidFill>
              </a:rPr>
              <a:t>JumpSTART</a:t>
            </a:r>
            <a:endParaRPr lang="en-US" sz="4800" b="1" i="1" dirty="0" smtClean="0">
              <a:solidFill>
                <a:srgbClr val="0000FF"/>
              </a:solidFill>
            </a:endParaRPr>
          </a:p>
        </p:txBody>
      </p:sp>
      <p:sp>
        <p:nvSpPr>
          <p:cNvPr id="464898" name="Rectangle 3"/>
          <p:cNvSpPr>
            <a:spLocks noGrp="1"/>
          </p:cNvSpPr>
          <p:nvPr>
            <p:ph idx="1"/>
          </p:nvPr>
        </p:nvSpPr>
        <p:spPr/>
        <p:txBody>
          <a:bodyPr/>
          <a:lstStyle/>
          <a:p>
            <a:pPr marL="0" indent="0" algn="ctr" eaLnBrk="1" hangingPunct="1">
              <a:buClr>
                <a:schemeClr val="tx1"/>
              </a:buClr>
              <a:buNone/>
            </a:pPr>
            <a:r>
              <a:rPr lang="en-US" sz="3200" b="1" dirty="0" smtClean="0"/>
              <a:t>Categorize the patients by assessing each patient’s </a:t>
            </a:r>
            <a:r>
              <a:rPr lang="en-US" sz="3200" b="1" i="1" dirty="0" smtClean="0">
                <a:solidFill>
                  <a:srgbClr val="C00000"/>
                </a:solidFill>
              </a:rPr>
              <a:t>RPMs…</a:t>
            </a:r>
          </a:p>
        </p:txBody>
      </p:sp>
      <p:sp>
        <p:nvSpPr>
          <p:cNvPr id="1094660" name="Rectangle 4"/>
          <p:cNvSpPr>
            <a:spLocks noChangeArrowheads="1"/>
          </p:cNvSpPr>
          <p:nvPr/>
        </p:nvSpPr>
        <p:spPr bwMode="auto">
          <a:xfrm>
            <a:off x="2438400" y="3124200"/>
            <a:ext cx="487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eaLnBrk="1" hangingPunct="1">
              <a:buClr>
                <a:srgbClr val="000000"/>
              </a:buClr>
              <a:buFont typeface="Wingdings" pitchFamily="2" charset="2"/>
              <a:buChar char="ü"/>
            </a:pPr>
            <a:r>
              <a:rPr lang="en-US" sz="3600" b="1" dirty="0">
                <a:solidFill>
                  <a:srgbClr val="CC0000"/>
                </a:solidFill>
                <a:latin typeface="Arial" pitchFamily="34" charset="0"/>
              </a:rPr>
              <a:t>R</a:t>
            </a:r>
            <a:r>
              <a:rPr lang="en-US" sz="3600" b="1" dirty="0">
                <a:solidFill>
                  <a:srgbClr val="000000"/>
                </a:solidFill>
                <a:latin typeface="Arial" pitchFamily="34" charset="0"/>
              </a:rPr>
              <a:t>espirations</a:t>
            </a:r>
          </a:p>
          <a:p>
            <a:pPr marL="342900" indent="-342900" defTabSz="914400" eaLnBrk="1" hangingPunct="1">
              <a:buClr>
                <a:srgbClr val="000000"/>
              </a:buClr>
              <a:buFont typeface="Wingdings" pitchFamily="2" charset="2"/>
              <a:buNone/>
            </a:pPr>
            <a:endParaRPr lang="en-US" sz="3600" b="1" dirty="0">
              <a:solidFill>
                <a:srgbClr val="000000"/>
              </a:solidFill>
              <a:latin typeface="Arial" pitchFamily="34" charset="0"/>
            </a:endParaRPr>
          </a:p>
          <a:p>
            <a:pPr marL="342900" indent="-342900" defTabSz="914400" eaLnBrk="1" hangingPunct="1">
              <a:buClr>
                <a:srgbClr val="000000"/>
              </a:buClr>
              <a:buFont typeface="Wingdings" pitchFamily="2" charset="2"/>
              <a:buChar char="ü"/>
            </a:pPr>
            <a:r>
              <a:rPr lang="en-US" sz="3600" b="1" dirty="0" smtClean="0">
                <a:solidFill>
                  <a:srgbClr val="CC0000"/>
                </a:solidFill>
                <a:latin typeface="Arial" pitchFamily="34" charset="0"/>
              </a:rPr>
              <a:t>P</a:t>
            </a:r>
            <a:r>
              <a:rPr lang="en-US" sz="3600" b="1" dirty="0" smtClean="0">
                <a:latin typeface="Arial" pitchFamily="34" charset="0"/>
              </a:rPr>
              <a:t>ulse/perfusion</a:t>
            </a:r>
            <a:endParaRPr lang="en-US" sz="3600" b="1" dirty="0">
              <a:latin typeface="Arial" pitchFamily="34" charset="0"/>
            </a:endParaRPr>
          </a:p>
          <a:p>
            <a:pPr marL="342900" indent="-342900" defTabSz="914400" eaLnBrk="1" hangingPunct="1">
              <a:buClr>
                <a:srgbClr val="000000"/>
              </a:buClr>
              <a:buFont typeface="Wingdings" pitchFamily="2" charset="2"/>
              <a:buNone/>
            </a:pPr>
            <a:endParaRPr lang="en-US" sz="3600" b="1" dirty="0">
              <a:solidFill>
                <a:srgbClr val="000000"/>
              </a:solidFill>
              <a:latin typeface="Arial" pitchFamily="34" charset="0"/>
            </a:endParaRPr>
          </a:p>
          <a:p>
            <a:pPr marL="342900" indent="-342900" defTabSz="914400" eaLnBrk="1" hangingPunct="1">
              <a:buClr>
                <a:srgbClr val="000000"/>
              </a:buClr>
              <a:buFont typeface="Wingdings" pitchFamily="2" charset="2"/>
              <a:buChar char="ü"/>
            </a:pPr>
            <a:r>
              <a:rPr lang="en-US" sz="3600" b="1" dirty="0">
                <a:solidFill>
                  <a:srgbClr val="CC0000"/>
                </a:solidFill>
                <a:latin typeface="Arial" pitchFamily="34" charset="0"/>
              </a:rPr>
              <a:t>M</a:t>
            </a:r>
            <a:r>
              <a:rPr lang="en-US" sz="3600" b="1" dirty="0">
                <a:solidFill>
                  <a:srgbClr val="000000"/>
                </a:solidFill>
                <a:latin typeface="Arial" pitchFamily="34" charset="0"/>
              </a:rPr>
              <a:t>ental Status</a:t>
            </a:r>
          </a:p>
        </p:txBody>
      </p:sp>
    </p:spTree>
    <p:extLst>
      <p:ext uri="{BB962C8B-B14F-4D97-AF65-F5344CB8AC3E}">
        <p14:creationId xmlns:p14="http://schemas.microsoft.com/office/powerpoint/2010/main" val="47752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94660">
                                            <p:txEl>
                                              <p:pRg st="0" end="0"/>
                                            </p:txEl>
                                          </p:spTgt>
                                        </p:tgtEl>
                                        <p:attrNameLst>
                                          <p:attrName>style.visibility</p:attrName>
                                        </p:attrNameLst>
                                      </p:cBhvr>
                                      <p:to>
                                        <p:strVal val="visible"/>
                                      </p:to>
                                    </p:set>
                                    <p:animEffect transition="in" filter="diamond(in)">
                                      <p:cBhvr>
                                        <p:cTn id="7" dur="500"/>
                                        <p:tgtEl>
                                          <p:spTgt spid="1094660">
                                            <p:txEl>
                                              <p:pRg st="0" end="0"/>
                                            </p:txEl>
                                          </p:spTgt>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094660">
                                            <p:txEl>
                                              <p:pRg st="2" end="2"/>
                                            </p:txEl>
                                          </p:spTgt>
                                        </p:tgtEl>
                                        <p:attrNameLst>
                                          <p:attrName>style.visibility</p:attrName>
                                        </p:attrNameLst>
                                      </p:cBhvr>
                                      <p:to>
                                        <p:strVal val="visible"/>
                                      </p:to>
                                    </p:set>
                                    <p:animEffect transition="in" filter="diamond(in)">
                                      <p:cBhvr>
                                        <p:cTn id="11" dur="500"/>
                                        <p:tgtEl>
                                          <p:spTgt spid="1094660">
                                            <p:txEl>
                                              <p:pRg st="2" end="2"/>
                                            </p:txEl>
                                          </p:spTgt>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1094660">
                                            <p:txEl>
                                              <p:pRg st="4" end="4"/>
                                            </p:txEl>
                                          </p:spTgt>
                                        </p:tgtEl>
                                        <p:attrNameLst>
                                          <p:attrName>style.visibility</p:attrName>
                                        </p:attrNameLst>
                                      </p:cBhvr>
                                      <p:to>
                                        <p:strVal val="visible"/>
                                      </p:to>
                                    </p:set>
                                    <p:animEffect transition="in" filter="diamond(in)">
                                      <p:cBhvr>
                                        <p:cTn id="15" dur="500"/>
                                        <p:tgtEl>
                                          <p:spTgt spid="1094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EMSS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EMSS Background - Pl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4944</TotalTime>
  <Words>2556</Words>
  <Application>Microsoft Office PowerPoint</Application>
  <PresentationFormat>On-screen Show (4:3)</PresentationFormat>
  <Paragraphs>584</Paragraphs>
  <Slides>38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Times New Roman</vt:lpstr>
      <vt:lpstr>Wingdings</vt:lpstr>
      <vt:lpstr>MIEMSS Background</vt:lpstr>
      <vt:lpstr>MIEMSS Background - Plain</vt:lpstr>
      <vt:lpstr>Maryland Triage System Tag, START, and JumpSTART</vt:lpstr>
      <vt:lpstr>Enabling Objectives</vt:lpstr>
      <vt:lpstr>Triage</vt:lpstr>
      <vt:lpstr>Why Triage and Tag?</vt:lpstr>
      <vt:lpstr>PowerPoint Presentation</vt:lpstr>
      <vt:lpstr>Triage</vt:lpstr>
      <vt:lpstr>START – JumpSTART Triage</vt:lpstr>
      <vt:lpstr>START/JumpSTART</vt:lpstr>
      <vt:lpstr>START/JumpSTART</vt:lpstr>
      <vt:lpstr>START/JumpSTART—RPM</vt:lpstr>
      <vt:lpstr>START/JumpSTART—RPM</vt:lpstr>
      <vt:lpstr>PowerPoint Presentation</vt:lpstr>
      <vt:lpstr>PowerPoint Presentation</vt:lpstr>
      <vt:lpstr>PowerPoint Presentation</vt:lpstr>
      <vt:lpstr>PowerPoint Presentation</vt:lpstr>
      <vt:lpstr>Fast Triage – Ribbon Applied First</vt:lpstr>
      <vt:lpstr>RED Triage Category (Immediate)</vt:lpstr>
      <vt:lpstr>YELLOW Triage Category (Delayed)</vt:lpstr>
      <vt:lpstr>GREEN Triage Category (Minor)</vt:lpstr>
      <vt:lpstr>PowerPoint Presentation</vt:lpstr>
      <vt:lpstr>Revised Paper Triage Tag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Triage Summary</vt:lpstr>
      <vt:lpstr>PowerPoint Presentation</vt:lpstr>
      <vt:lpstr>PowerPoint Presentation</vt:lpstr>
      <vt:lpstr>Maryland Triage System</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Linthicum</dc:creator>
  <cp:lastModifiedBy>Michael O'Connell</cp:lastModifiedBy>
  <cp:revision>159</cp:revision>
  <cp:lastPrinted>2018-10-09T13:44:24Z</cp:lastPrinted>
  <dcterms:created xsi:type="dcterms:W3CDTF">2012-07-09T15:33:13Z</dcterms:created>
  <dcterms:modified xsi:type="dcterms:W3CDTF">2019-02-11T21:11:58Z</dcterms:modified>
</cp:coreProperties>
</file>