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2" r:id="rId3"/>
    <p:sldId id="279" r:id="rId4"/>
    <p:sldId id="280" r:id="rId5"/>
    <p:sldId id="28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2" r:id="rId19"/>
    <p:sldId id="269" r:id="rId20"/>
    <p:sldId id="270" r:id="rId21"/>
    <p:sldId id="278" r:id="rId22"/>
    <p:sldId id="271" r:id="rId23"/>
    <p:sldId id="273" r:id="rId24"/>
    <p:sldId id="2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8" autoAdjust="0"/>
  </p:normalViewPr>
  <p:slideViewPr>
    <p:cSldViewPr>
      <p:cViewPr>
        <p:scale>
          <a:sx n="80" d="100"/>
          <a:sy n="80" d="100"/>
        </p:scale>
        <p:origin x="-2430"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5373E8-F7F1-4B40-BA5D-7CDF82AD29C6}" type="datetimeFigureOut">
              <a:rPr lang="en-US" smtClean="0"/>
              <a:t>1/13/2016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5AF55B-8050-4828-BF25-9D5BC24D74F5}" type="slidenum">
              <a:rPr lang="en-US" smtClean="0"/>
              <a:t>‹#›</a:t>
            </a:fld>
            <a:endParaRPr lang="en-US"/>
          </a:p>
        </p:txBody>
      </p:sp>
    </p:spTree>
    <p:extLst>
      <p:ext uri="{BB962C8B-B14F-4D97-AF65-F5344CB8AC3E}">
        <p14:creationId xmlns:p14="http://schemas.microsoft.com/office/powerpoint/2010/main" val="412157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a:t>
            </a:fld>
            <a:endParaRPr lang="en-US"/>
          </a:p>
        </p:txBody>
      </p:sp>
    </p:spTree>
    <p:extLst>
      <p:ext uri="{BB962C8B-B14F-4D97-AF65-F5344CB8AC3E}">
        <p14:creationId xmlns:p14="http://schemas.microsoft.com/office/powerpoint/2010/main" val="2281360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10</a:t>
            </a:fld>
            <a:endParaRPr lang="en-US"/>
          </a:p>
        </p:txBody>
      </p:sp>
    </p:spTree>
    <p:extLst>
      <p:ext uri="{BB962C8B-B14F-4D97-AF65-F5344CB8AC3E}">
        <p14:creationId xmlns:p14="http://schemas.microsoft.com/office/powerpoint/2010/main" val="344193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11</a:t>
            </a:fld>
            <a:endParaRPr lang="en-US"/>
          </a:p>
        </p:txBody>
      </p:sp>
    </p:spTree>
    <p:extLst>
      <p:ext uri="{BB962C8B-B14F-4D97-AF65-F5344CB8AC3E}">
        <p14:creationId xmlns:p14="http://schemas.microsoft.com/office/powerpoint/2010/main" val="178401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12</a:t>
            </a:fld>
            <a:endParaRPr lang="en-US"/>
          </a:p>
        </p:txBody>
      </p:sp>
    </p:spTree>
    <p:extLst>
      <p:ext uri="{BB962C8B-B14F-4D97-AF65-F5344CB8AC3E}">
        <p14:creationId xmlns:p14="http://schemas.microsoft.com/office/powerpoint/2010/main" val="95897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13</a:t>
            </a:fld>
            <a:endParaRPr lang="en-US"/>
          </a:p>
        </p:txBody>
      </p:sp>
    </p:spTree>
    <p:extLst>
      <p:ext uri="{BB962C8B-B14F-4D97-AF65-F5344CB8AC3E}">
        <p14:creationId xmlns:p14="http://schemas.microsoft.com/office/powerpoint/2010/main" val="390333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14</a:t>
            </a:fld>
            <a:endParaRPr lang="en-US"/>
          </a:p>
        </p:txBody>
      </p:sp>
    </p:spTree>
    <p:extLst>
      <p:ext uri="{BB962C8B-B14F-4D97-AF65-F5344CB8AC3E}">
        <p14:creationId xmlns:p14="http://schemas.microsoft.com/office/powerpoint/2010/main" val="340451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15</a:t>
            </a:fld>
            <a:endParaRPr lang="en-US"/>
          </a:p>
        </p:txBody>
      </p:sp>
    </p:spTree>
    <p:extLst>
      <p:ext uri="{BB962C8B-B14F-4D97-AF65-F5344CB8AC3E}">
        <p14:creationId xmlns:p14="http://schemas.microsoft.com/office/powerpoint/2010/main" val="206173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16</a:t>
            </a:fld>
            <a:endParaRPr lang="en-US"/>
          </a:p>
        </p:txBody>
      </p:sp>
    </p:spTree>
    <p:extLst>
      <p:ext uri="{BB962C8B-B14F-4D97-AF65-F5344CB8AC3E}">
        <p14:creationId xmlns:p14="http://schemas.microsoft.com/office/powerpoint/2010/main" val="3116420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17</a:t>
            </a:fld>
            <a:endParaRPr lang="en-US"/>
          </a:p>
        </p:txBody>
      </p:sp>
    </p:spTree>
    <p:extLst>
      <p:ext uri="{BB962C8B-B14F-4D97-AF65-F5344CB8AC3E}">
        <p14:creationId xmlns:p14="http://schemas.microsoft.com/office/powerpoint/2010/main" val="88346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18</a:t>
            </a:fld>
            <a:endParaRPr lang="en-US"/>
          </a:p>
        </p:txBody>
      </p:sp>
    </p:spTree>
    <p:extLst>
      <p:ext uri="{BB962C8B-B14F-4D97-AF65-F5344CB8AC3E}">
        <p14:creationId xmlns:p14="http://schemas.microsoft.com/office/powerpoint/2010/main" val="295909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19</a:t>
            </a:fld>
            <a:endParaRPr lang="en-US"/>
          </a:p>
        </p:txBody>
      </p:sp>
    </p:spTree>
    <p:extLst>
      <p:ext uri="{BB962C8B-B14F-4D97-AF65-F5344CB8AC3E}">
        <p14:creationId xmlns:p14="http://schemas.microsoft.com/office/powerpoint/2010/main" val="143860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30724" name="Slide Number Placeholder 3"/>
          <p:cNvSpPr>
            <a:spLocks noGrp="1"/>
          </p:cNvSpPr>
          <p:nvPr>
            <p:ph type="sldNum" sz="quarter" idx="5"/>
          </p:nvPr>
        </p:nvSpPr>
        <p:spPr>
          <a:noFill/>
        </p:spPr>
        <p:txBody>
          <a:bodyPr/>
          <a:lstStyle/>
          <a:p>
            <a:fld id="{7630EB52-EACC-4E8F-A846-2E5A47C5A66F}" type="slidenum">
              <a:rPr lang="en-US" smtClean="0"/>
              <a:pPr/>
              <a:t>2</a:t>
            </a:fld>
            <a:endParaRPr lang="en-US" dirty="0" smtClean="0"/>
          </a:p>
        </p:txBody>
      </p:sp>
    </p:spTree>
    <p:extLst>
      <p:ext uri="{BB962C8B-B14F-4D97-AF65-F5344CB8AC3E}">
        <p14:creationId xmlns:p14="http://schemas.microsoft.com/office/powerpoint/2010/main" val="245711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20</a:t>
            </a:fld>
            <a:endParaRPr lang="en-US"/>
          </a:p>
        </p:txBody>
      </p:sp>
    </p:spTree>
    <p:extLst>
      <p:ext uri="{BB962C8B-B14F-4D97-AF65-F5344CB8AC3E}">
        <p14:creationId xmlns:p14="http://schemas.microsoft.com/office/powerpoint/2010/main" val="260269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21</a:t>
            </a:fld>
            <a:endParaRPr lang="en-US"/>
          </a:p>
        </p:txBody>
      </p:sp>
    </p:spTree>
    <p:extLst>
      <p:ext uri="{BB962C8B-B14F-4D97-AF65-F5344CB8AC3E}">
        <p14:creationId xmlns:p14="http://schemas.microsoft.com/office/powerpoint/2010/main" val="4105636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22</a:t>
            </a:fld>
            <a:endParaRPr lang="en-US"/>
          </a:p>
        </p:txBody>
      </p:sp>
    </p:spTree>
    <p:extLst>
      <p:ext uri="{BB962C8B-B14F-4D97-AF65-F5344CB8AC3E}">
        <p14:creationId xmlns:p14="http://schemas.microsoft.com/office/powerpoint/2010/main" val="330029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23</a:t>
            </a:fld>
            <a:endParaRPr lang="en-US"/>
          </a:p>
        </p:txBody>
      </p:sp>
    </p:spTree>
    <p:extLst>
      <p:ext uri="{BB962C8B-B14F-4D97-AF65-F5344CB8AC3E}">
        <p14:creationId xmlns:p14="http://schemas.microsoft.com/office/powerpoint/2010/main" val="3908863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24</a:t>
            </a:fld>
            <a:endParaRPr lang="en-US"/>
          </a:p>
        </p:txBody>
      </p:sp>
    </p:spTree>
    <p:extLst>
      <p:ext uri="{BB962C8B-B14F-4D97-AF65-F5344CB8AC3E}">
        <p14:creationId xmlns:p14="http://schemas.microsoft.com/office/powerpoint/2010/main" val="358559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5AF55B-8050-4828-BF25-9D5BC24D74F5}" type="slidenum">
              <a:rPr lang="en-US" smtClean="0"/>
              <a:t>3</a:t>
            </a:fld>
            <a:endParaRPr lang="en-US"/>
          </a:p>
        </p:txBody>
      </p:sp>
    </p:spTree>
    <p:extLst>
      <p:ext uri="{BB962C8B-B14F-4D97-AF65-F5344CB8AC3E}">
        <p14:creationId xmlns:p14="http://schemas.microsoft.com/office/powerpoint/2010/main" val="273215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5AF55B-8050-4828-BF25-9D5BC24D74F5}" type="slidenum">
              <a:rPr lang="en-US" smtClean="0"/>
              <a:t>4</a:t>
            </a:fld>
            <a:endParaRPr lang="en-US"/>
          </a:p>
        </p:txBody>
      </p:sp>
    </p:spTree>
    <p:extLst>
      <p:ext uri="{BB962C8B-B14F-4D97-AF65-F5344CB8AC3E}">
        <p14:creationId xmlns:p14="http://schemas.microsoft.com/office/powerpoint/2010/main" val="179854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E9A1185-FB67-44F5-8F65-06534C7A4001}"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xfrm>
            <a:off x="1316038" y="728663"/>
            <a:ext cx="4848225" cy="3636962"/>
          </a:xfrm>
          <a:ln/>
        </p:spPr>
      </p:sp>
      <p:sp>
        <p:nvSpPr>
          <p:cNvPr id="31748" name="Rectangle 3"/>
          <p:cNvSpPr>
            <a:spLocks noGrp="1" noChangeArrowheads="1"/>
          </p:cNvSpPr>
          <p:nvPr>
            <p:ph type="body" idx="1"/>
          </p:nvPr>
        </p:nvSpPr>
        <p:spPr>
          <a:xfrm>
            <a:off x="997488" y="4608538"/>
            <a:ext cx="5482786" cy="4446630"/>
          </a:xfrm>
          <a:noFill/>
          <a:ln/>
        </p:spPr>
        <p:txBody>
          <a:bodyPr/>
          <a:lstStyle/>
          <a:p>
            <a:pPr eaLnBrk="1" hangingPunct="1"/>
            <a:endParaRPr lang="en-US" dirty="0" smtClean="0"/>
          </a:p>
        </p:txBody>
      </p:sp>
    </p:spTree>
    <p:extLst>
      <p:ext uri="{BB962C8B-B14F-4D97-AF65-F5344CB8AC3E}">
        <p14:creationId xmlns:p14="http://schemas.microsoft.com/office/powerpoint/2010/main" val="309501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5AF55B-8050-4828-BF25-9D5BC24D74F5}" type="slidenum">
              <a:rPr lang="en-US" smtClean="0"/>
              <a:t>6</a:t>
            </a:fld>
            <a:endParaRPr lang="en-US"/>
          </a:p>
        </p:txBody>
      </p:sp>
    </p:spTree>
    <p:extLst>
      <p:ext uri="{BB962C8B-B14F-4D97-AF65-F5344CB8AC3E}">
        <p14:creationId xmlns:p14="http://schemas.microsoft.com/office/powerpoint/2010/main" val="137929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7</a:t>
            </a:fld>
            <a:endParaRPr lang="en-US"/>
          </a:p>
        </p:txBody>
      </p:sp>
    </p:spTree>
    <p:extLst>
      <p:ext uri="{BB962C8B-B14F-4D97-AF65-F5344CB8AC3E}">
        <p14:creationId xmlns:p14="http://schemas.microsoft.com/office/powerpoint/2010/main" val="186081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8</a:t>
            </a:fld>
            <a:endParaRPr lang="en-US"/>
          </a:p>
        </p:txBody>
      </p:sp>
    </p:spTree>
    <p:extLst>
      <p:ext uri="{BB962C8B-B14F-4D97-AF65-F5344CB8AC3E}">
        <p14:creationId xmlns:p14="http://schemas.microsoft.com/office/powerpoint/2010/main" val="29369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AF55B-8050-4828-BF25-9D5BC24D74F5}" type="slidenum">
              <a:rPr lang="en-US" smtClean="0"/>
              <a:t>9</a:t>
            </a:fld>
            <a:endParaRPr lang="en-US"/>
          </a:p>
        </p:txBody>
      </p:sp>
    </p:spTree>
    <p:extLst>
      <p:ext uri="{BB962C8B-B14F-4D97-AF65-F5344CB8AC3E}">
        <p14:creationId xmlns:p14="http://schemas.microsoft.com/office/powerpoint/2010/main" val="27354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6D854-1306-41BF-9FF8-D727B1EA2B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688694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D854-1306-41BF-9FF8-D727B1EA2B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2001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D854-1306-41BF-9FF8-D727B1EA2B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86799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D854-1306-41BF-9FF8-D727B1EA2B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133651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6D854-1306-41BF-9FF8-D727B1EA2BF4}"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50285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6D854-1306-41BF-9FF8-D727B1EA2B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353971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6D854-1306-41BF-9FF8-D727B1EA2BF4}"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60426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6D854-1306-41BF-9FF8-D727B1EA2BF4}"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76419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6D854-1306-41BF-9FF8-D727B1EA2BF4}"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270274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6D854-1306-41BF-9FF8-D727B1EA2B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31897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6D854-1306-41BF-9FF8-D727B1EA2BF4}"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A5988-BE2A-4729-B0CA-A95C58C8EF82}" type="slidenum">
              <a:rPr lang="en-US" smtClean="0"/>
              <a:t>‹#›</a:t>
            </a:fld>
            <a:endParaRPr lang="en-US"/>
          </a:p>
        </p:txBody>
      </p:sp>
    </p:spTree>
    <p:extLst>
      <p:ext uri="{BB962C8B-B14F-4D97-AF65-F5344CB8AC3E}">
        <p14:creationId xmlns:p14="http://schemas.microsoft.com/office/powerpoint/2010/main" val="318975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6D854-1306-41BF-9FF8-D727B1EA2BF4}"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A5988-BE2A-4729-B0CA-A95C58C8EF82}" type="slidenum">
              <a:rPr lang="en-US" smtClean="0"/>
              <a:t>‹#›</a:t>
            </a:fld>
            <a:endParaRPr lang="en-US"/>
          </a:p>
        </p:txBody>
      </p:sp>
    </p:spTree>
    <p:extLst>
      <p:ext uri="{BB962C8B-B14F-4D97-AF65-F5344CB8AC3E}">
        <p14:creationId xmlns:p14="http://schemas.microsoft.com/office/powerpoint/2010/main" val="11596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CjZKv45rKAhUL1h4KHat9ANoQjRwIBw&amp;url=http://www.panoramio.com/photo/33840807&amp;bvm=bv.110151844,d.dmo&amp;psig=AFQjCNHnfaoUSUdkPyxsLI4oSaWo2uGtOw&amp;ust=145236151649286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iki.sahanafoundation.org/_media/dep/nlm_bhepp/cmax09_victims_arriving_nnmc_1_-_by_cindy_love.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KxdW4npvKAhUHdh4KHeklD5oQjRwIBw&amp;url=http://www.yokota.af.mil/photos/mediagallery.asp?galleryID%3D5821%26?id%3D-1%26page%3D8%26count%3D24&amp;psig=AFQjCNHPqojiFrHGGmZwyUN6luWltZ0eDg&amp;ust=145237741863220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fontScale="90000"/>
          </a:bodyPr>
          <a:lstStyle/>
          <a:p>
            <a:r>
              <a:rPr lang="en-US" dirty="0" smtClean="0"/>
              <a:t>Maryland NDMS Reception </a:t>
            </a:r>
            <a:br>
              <a:rPr lang="en-US" dirty="0" smtClean="0"/>
            </a:br>
            <a:r>
              <a:rPr lang="en-US" dirty="0" smtClean="0"/>
              <a:t>Table Top Exercise</a:t>
            </a:r>
            <a:br>
              <a:rPr lang="en-US" dirty="0" smtClean="0"/>
            </a:br>
            <a:endParaRPr lang="en-US" dirty="0"/>
          </a:p>
        </p:txBody>
      </p:sp>
      <p:sp>
        <p:nvSpPr>
          <p:cNvPr id="3" name="Subtitle 2"/>
          <p:cNvSpPr>
            <a:spLocks noGrp="1"/>
          </p:cNvSpPr>
          <p:nvPr>
            <p:ph type="subTitle" idx="1"/>
          </p:nvPr>
        </p:nvSpPr>
        <p:spPr>
          <a:xfrm>
            <a:off x="1371600" y="4724400"/>
            <a:ext cx="6400800" cy="1752600"/>
          </a:xfrm>
        </p:spPr>
        <p:txBody>
          <a:bodyPr/>
          <a:lstStyle/>
          <a:p>
            <a:endParaRPr lang="en-US" dirty="0"/>
          </a:p>
        </p:txBody>
      </p:sp>
      <p:pic>
        <p:nvPicPr>
          <p:cNvPr id="2050" name="Picture 2" descr="VHA team receives critical patient evacuated from Hurricane 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3" y="1676401"/>
            <a:ext cx="8641774" cy="475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9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Tuesday, August 2, 2016</a:t>
            </a:r>
            <a:br>
              <a:rPr lang="en-US" dirty="0" smtClean="0"/>
            </a:br>
            <a:r>
              <a:rPr lang="en-US" dirty="0" smtClean="0"/>
              <a:t>0700</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Jersey Shore </a:t>
            </a:r>
            <a:r>
              <a:rPr lang="en-US" dirty="0"/>
              <a:t>Hospital </a:t>
            </a:r>
            <a:r>
              <a:rPr lang="en-US" dirty="0" smtClean="0"/>
              <a:t>threatened.</a:t>
            </a:r>
          </a:p>
          <a:p>
            <a:r>
              <a:rPr lang="en-US" dirty="0" smtClean="0"/>
              <a:t>200 </a:t>
            </a:r>
            <a:r>
              <a:rPr lang="en-US" dirty="0" err="1" smtClean="0"/>
              <a:t>ft</a:t>
            </a:r>
            <a:r>
              <a:rPr lang="en-US" dirty="0" smtClean="0"/>
              <a:t> wide Sink hole has developed in the parking lot of the 280 bed facility</a:t>
            </a:r>
            <a:endParaRPr lang="en-US" dirty="0"/>
          </a:p>
          <a:p>
            <a:r>
              <a:rPr lang="en-US" dirty="0" smtClean="0"/>
              <a:t>Cracks in exterior walls of hospital have appeared</a:t>
            </a:r>
          </a:p>
          <a:p>
            <a:r>
              <a:rPr lang="en-US" dirty="0" smtClean="0"/>
              <a:t>Urgent evacuation</a:t>
            </a:r>
          </a:p>
          <a:p>
            <a:r>
              <a:rPr lang="en-US" dirty="0" smtClean="0"/>
              <a:t>TN1-DMAT  Deployed from Frederick to assist</a:t>
            </a:r>
          </a:p>
          <a:p>
            <a:r>
              <a:rPr lang="en-US" dirty="0" smtClean="0"/>
              <a:t>Baltimore and Philadelphia FCCs Alerted</a:t>
            </a:r>
          </a:p>
          <a:p>
            <a:endParaRPr lang="en-US" dirty="0"/>
          </a:p>
        </p:txBody>
      </p:sp>
    </p:spTree>
    <p:extLst>
      <p:ext uri="{BB962C8B-B14F-4D97-AF65-F5344CB8AC3E}">
        <p14:creationId xmlns:p14="http://schemas.microsoft.com/office/powerpoint/2010/main" val="190822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Tuesday, August 2, </a:t>
            </a:r>
            <a:r>
              <a:rPr lang="en-US" dirty="0" smtClean="0"/>
              <a:t>2016</a:t>
            </a:r>
            <a:br>
              <a:rPr lang="en-US" dirty="0" smtClean="0"/>
            </a:br>
            <a:r>
              <a:rPr lang="en-US" dirty="0" smtClean="0"/>
              <a:t> </a:t>
            </a:r>
            <a:r>
              <a:rPr lang="en-US" dirty="0"/>
              <a:t>11:15 pm</a:t>
            </a:r>
            <a:br>
              <a:rPr lang="en-US" dirty="0"/>
            </a:br>
            <a:endParaRPr lang="en-US" dirty="0"/>
          </a:p>
        </p:txBody>
      </p:sp>
      <p:sp>
        <p:nvSpPr>
          <p:cNvPr id="3" name="Content Placeholder 2"/>
          <p:cNvSpPr>
            <a:spLocks noGrp="1"/>
          </p:cNvSpPr>
          <p:nvPr>
            <p:ph idx="1"/>
          </p:nvPr>
        </p:nvSpPr>
        <p:spPr>
          <a:xfrm>
            <a:off x="76200" y="1295400"/>
            <a:ext cx="5791200" cy="5257800"/>
          </a:xfrm>
        </p:spPr>
        <p:txBody>
          <a:bodyPr>
            <a:normAutofit fontScale="92500" lnSpcReduction="10000"/>
          </a:bodyPr>
          <a:lstStyle/>
          <a:p>
            <a:r>
              <a:rPr lang="en-US" dirty="0" smtClean="0"/>
              <a:t>New Jersey area </a:t>
            </a:r>
            <a:r>
              <a:rPr lang="en-US" dirty="0"/>
              <a:t>hospitals at capacity </a:t>
            </a:r>
          </a:p>
          <a:p>
            <a:r>
              <a:rPr lang="en-US" dirty="0" smtClean="0"/>
              <a:t>Can take no more patients from evacuated hospital</a:t>
            </a:r>
          </a:p>
          <a:p>
            <a:r>
              <a:rPr lang="en-US" dirty="0" smtClean="0"/>
              <a:t>140 patients being moved to </a:t>
            </a:r>
            <a:br>
              <a:rPr lang="en-US" dirty="0" smtClean="0"/>
            </a:br>
            <a:r>
              <a:rPr lang="en-US" dirty="0" smtClean="0"/>
              <a:t>JB </a:t>
            </a:r>
            <a:r>
              <a:rPr lang="en-US" dirty="0" err="1" smtClean="0"/>
              <a:t>McQuire</a:t>
            </a:r>
            <a:r>
              <a:rPr lang="en-US" dirty="0" smtClean="0"/>
              <a:t>/Dix in Lakehurst NJ</a:t>
            </a:r>
            <a:r>
              <a:rPr lang="en-US" dirty="0"/>
              <a:t>– </a:t>
            </a:r>
            <a:r>
              <a:rPr lang="en-US" dirty="0" smtClean="0"/>
              <a:t>to be cared </a:t>
            </a:r>
            <a:r>
              <a:rPr lang="en-US" dirty="0"/>
              <a:t>for by DMAT teams awaiting </a:t>
            </a:r>
            <a:r>
              <a:rPr lang="en-US" dirty="0" smtClean="0"/>
              <a:t>further placement</a:t>
            </a:r>
          </a:p>
          <a:p>
            <a:r>
              <a:rPr lang="en-US" dirty="0" smtClean="0"/>
              <a:t>Baltimore and Philadelphia FCCs Activated to receive about 70 patients each</a:t>
            </a:r>
          </a:p>
          <a:p>
            <a:endParaRPr lang="en-US" dirty="0"/>
          </a:p>
        </p:txBody>
      </p:sp>
      <p:pic>
        <p:nvPicPr>
          <p:cNvPr id="1026" name="Picture 2" descr="http://static.panoramio.com/photos/large/33840807.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740"/>
          <a:stretch/>
        </p:blipFill>
        <p:spPr bwMode="auto">
          <a:xfrm>
            <a:off x="5867400" y="2438400"/>
            <a:ext cx="315076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27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447800"/>
            <a:ext cx="4301626" cy="2788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Wednesday August 3, 2016</a:t>
            </a:r>
            <a:br>
              <a:rPr lang="en-US" dirty="0" smtClean="0"/>
            </a:br>
            <a:r>
              <a:rPr lang="en-US" dirty="0" smtClean="0"/>
              <a:t>0001</a:t>
            </a:r>
            <a:endParaRPr lang="en-US" dirty="0"/>
          </a:p>
        </p:txBody>
      </p:sp>
      <p:sp>
        <p:nvSpPr>
          <p:cNvPr id="3" name="Content Placeholder 2"/>
          <p:cNvSpPr>
            <a:spLocks noGrp="1"/>
          </p:cNvSpPr>
          <p:nvPr>
            <p:ph idx="1"/>
          </p:nvPr>
        </p:nvSpPr>
        <p:spPr>
          <a:xfrm>
            <a:off x="1143000" y="4464666"/>
            <a:ext cx="7315200" cy="2164734"/>
          </a:xfrm>
        </p:spPr>
        <p:txBody>
          <a:bodyPr>
            <a:normAutofit fontScale="85000" lnSpcReduction="20000"/>
          </a:bodyPr>
          <a:lstStyle/>
          <a:p>
            <a:r>
              <a:rPr lang="en-US" dirty="0" smtClean="0"/>
              <a:t>MIEMSS Alerts Hospitals advise of activation and update bed availability</a:t>
            </a:r>
          </a:p>
          <a:p>
            <a:r>
              <a:rPr lang="en-US" dirty="0" smtClean="0"/>
              <a:t>MEMA notified of activation</a:t>
            </a:r>
          </a:p>
          <a:p>
            <a:r>
              <a:rPr lang="en-US" dirty="0" smtClean="0"/>
              <a:t>BWI Alerted of activation</a:t>
            </a:r>
          </a:p>
          <a:p>
            <a:r>
              <a:rPr lang="en-US" dirty="0" smtClean="0"/>
              <a:t>Strike Teams Alerted</a:t>
            </a:r>
          </a:p>
          <a:p>
            <a:endParaRPr lang="en-US" dirty="0"/>
          </a:p>
        </p:txBody>
      </p:sp>
      <p:pic>
        <p:nvPicPr>
          <p:cNvPr id="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09150"/>
            <a:ext cx="2514600" cy="8655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209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Wednesday August 3, </a:t>
            </a:r>
            <a:r>
              <a:rPr lang="en-US" dirty="0" smtClean="0"/>
              <a:t>2016</a:t>
            </a:r>
            <a:br>
              <a:rPr lang="en-US" dirty="0" smtClean="0"/>
            </a:br>
            <a:r>
              <a:rPr lang="en-US" dirty="0" smtClean="0"/>
              <a:t> </a:t>
            </a:r>
            <a:r>
              <a:rPr lang="en-US" dirty="0"/>
              <a:t>0700</a:t>
            </a:r>
            <a:br>
              <a:rPr lang="en-US" dirty="0"/>
            </a:br>
            <a:endParaRPr lang="en-US" dirty="0"/>
          </a:p>
        </p:txBody>
      </p:sp>
      <p:sp>
        <p:nvSpPr>
          <p:cNvPr id="3" name="Content Placeholder 2"/>
          <p:cNvSpPr>
            <a:spLocks noGrp="1"/>
          </p:cNvSpPr>
          <p:nvPr>
            <p:ph idx="1"/>
          </p:nvPr>
        </p:nvSpPr>
        <p:spPr>
          <a:xfrm>
            <a:off x="152400" y="1676400"/>
            <a:ext cx="8153400" cy="4525963"/>
          </a:xfrm>
        </p:spPr>
        <p:txBody>
          <a:bodyPr/>
          <a:lstStyle/>
          <a:p>
            <a:r>
              <a:rPr lang="en-US" dirty="0"/>
              <a:t>Patients loaded into TRAC3ES</a:t>
            </a:r>
          </a:p>
          <a:p>
            <a:r>
              <a:rPr lang="en-US" dirty="0" smtClean="0"/>
              <a:t>68 patients to be placed in Maryland</a:t>
            </a:r>
          </a:p>
          <a:p>
            <a:r>
              <a:rPr lang="en-US" dirty="0" smtClean="0"/>
              <a:t>Two flights </a:t>
            </a:r>
          </a:p>
          <a:p>
            <a:pPr lvl="1"/>
            <a:r>
              <a:rPr lang="en-US" dirty="0" smtClean="0"/>
              <a:t>35 first </a:t>
            </a:r>
          </a:p>
          <a:p>
            <a:pPr lvl="1"/>
            <a:r>
              <a:rPr lang="en-US" dirty="0" smtClean="0"/>
              <a:t>33 on second</a:t>
            </a:r>
          </a:p>
          <a:p>
            <a:endParaRPr lang="en-US" dirty="0"/>
          </a:p>
          <a:p>
            <a:endParaRPr lang="en-US" dirty="0" smtClean="0"/>
          </a:p>
          <a:p>
            <a:endParaRPr lang="en-US" dirty="0"/>
          </a:p>
        </p:txBody>
      </p:sp>
      <p:pic>
        <p:nvPicPr>
          <p:cNvPr id="7170" name="Picture 2" descr="Provider views information from patient’s longitudinal medical record from the Theater Medical Data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5638800" cy="375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3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Wednesday, </a:t>
            </a:r>
            <a:r>
              <a:rPr lang="en-US" dirty="0"/>
              <a:t>August 3, 2016 </a:t>
            </a:r>
            <a:r>
              <a:rPr lang="en-US" dirty="0" smtClean="0"/>
              <a:t/>
            </a:r>
            <a:br>
              <a:rPr lang="en-US" dirty="0" smtClean="0"/>
            </a:br>
            <a:r>
              <a:rPr lang="en-US" dirty="0" smtClean="0"/>
              <a:t>1900</a:t>
            </a:r>
            <a:endParaRPr lang="en-US" dirty="0"/>
          </a:p>
        </p:txBody>
      </p:sp>
      <p:sp>
        <p:nvSpPr>
          <p:cNvPr id="3" name="Content Placeholder 2"/>
          <p:cNvSpPr>
            <a:spLocks noGrp="1"/>
          </p:cNvSpPr>
          <p:nvPr>
            <p:ph idx="1"/>
          </p:nvPr>
        </p:nvSpPr>
        <p:spPr/>
        <p:txBody>
          <a:bodyPr/>
          <a:lstStyle/>
          <a:p>
            <a:r>
              <a:rPr lang="en-US" dirty="0" smtClean="0"/>
              <a:t>FCC Received notice that Patients </a:t>
            </a:r>
            <a:r>
              <a:rPr lang="en-US" dirty="0"/>
              <a:t>to Arrive at BWI in 12 </a:t>
            </a:r>
            <a:r>
              <a:rPr lang="en-US" dirty="0" err="1"/>
              <a:t>hrs</a:t>
            </a:r>
            <a:endParaRPr lang="en-US" dirty="0"/>
          </a:p>
          <a:p>
            <a:endParaRPr lang="en-US" dirty="0" smtClean="0"/>
          </a:p>
        </p:txBody>
      </p:sp>
      <p:pic>
        <p:nvPicPr>
          <p:cNvPr id="4" name="Picture 2" descr="EMR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2614612"/>
            <a:ext cx="8001000" cy="4029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380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46" t="25583" r="23442" b="18285"/>
          <a:stretch/>
        </p:blipFill>
        <p:spPr bwMode="auto">
          <a:xfrm>
            <a:off x="5127626" y="1143000"/>
            <a:ext cx="4016374" cy="266291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1143000"/>
          </a:xfrm>
        </p:spPr>
        <p:txBody>
          <a:bodyPr>
            <a:normAutofit fontScale="90000"/>
          </a:bodyPr>
          <a:lstStyle/>
          <a:p>
            <a:r>
              <a:rPr lang="en-US" dirty="0" smtClean="0"/>
              <a:t>Thursday, August 4, 2016</a:t>
            </a:r>
            <a:br>
              <a:rPr lang="en-US" dirty="0" smtClean="0"/>
            </a:br>
            <a:r>
              <a:rPr lang="en-US" dirty="0" smtClean="0"/>
              <a:t> </a:t>
            </a:r>
            <a:r>
              <a:rPr lang="en-US" dirty="0"/>
              <a:t>0700</a:t>
            </a:r>
            <a:br>
              <a:rPr lang="en-US" dirty="0"/>
            </a:br>
            <a:endParaRPr lang="en-US" dirty="0"/>
          </a:p>
        </p:txBody>
      </p:sp>
      <p:sp>
        <p:nvSpPr>
          <p:cNvPr id="3" name="Content Placeholder 2"/>
          <p:cNvSpPr>
            <a:spLocks noGrp="1"/>
          </p:cNvSpPr>
          <p:nvPr>
            <p:ph idx="1"/>
          </p:nvPr>
        </p:nvSpPr>
        <p:spPr>
          <a:xfrm>
            <a:off x="304800" y="2057400"/>
            <a:ext cx="7010400" cy="4525963"/>
          </a:xfrm>
          <a:effectLst>
            <a:softEdge rad="635000"/>
          </a:effectLst>
        </p:spPr>
        <p:txBody>
          <a:bodyPr>
            <a:normAutofit lnSpcReduction="10000"/>
          </a:bodyPr>
          <a:lstStyle/>
          <a:p>
            <a:r>
              <a:rPr lang="en-US" dirty="0"/>
              <a:t>Patient Arrive at BWI</a:t>
            </a:r>
          </a:p>
          <a:p>
            <a:r>
              <a:rPr lang="en-US" dirty="0" smtClean="0"/>
              <a:t>Air Ops relays to unified command that the pilot reports 45 patients on-board  TRAC2ES only lists 35 </a:t>
            </a:r>
          </a:p>
          <a:p>
            <a:r>
              <a:rPr lang="en-US" dirty="0" smtClean="0"/>
              <a:t>One Trauma Patient has begun to bleed more and BP has dropped to 70 systolic </a:t>
            </a:r>
          </a:p>
          <a:p>
            <a:r>
              <a:rPr lang="en-US" dirty="0" smtClean="0"/>
              <a:t>Tracking patients - JPATS vs HC Standard</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3344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Thursday, August 4, 2016 </a:t>
            </a:r>
            <a:r>
              <a:rPr lang="en-US" dirty="0" smtClean="0"/>
              <a:t/>
            </a:r>
            <a:br>
              <a:rPr lang="en-US" dirty="0" smtClean="0"/>
            </a:br>
            <a:r>
              <a:rPr lang="en-US" dirty="0" smtClean="0"/>
              <a:t>0800</a:t>
            </a:r>
            <a:br>
              <a:rPr lang="en-US" dirty="0" smtClean="0"/>
            </a:br>
            <a:endParaRPr lang="en-US" dirty="0"/>
          </a:p>
        </p:txBody>
      </p:sp>
      <p:sp>
        <p:nvSpPr>
          <p:cNvPr id="3" name="Content Placeholder 2"/>
          <p:cNvSpPr>
            <a:spLocks noGrp="1"/>
          </p:cNvSpPr>
          <p:nvPr>
            <p:ph idx="1"/>
          </p:nvPr>
        </p:nvSpPr>
        <p:spPr>
          <a:xfrm>
            <a:off x="685800" y="1600200"/>
            <a:ext cx="8229600" cy="5105400"/>
          </a:xfrm>
        </p:spPr>
        <p:txBody>
          <a:bodyPr>
            <a:normAutofit fontScale="92500" lnSpcReduction="10000"/>
          </a:bodyPr>
          <a:lstStyle/>
          <a:p>
            <a:r>
              <a:rPr lang="en-US" dirty="0"/>
              <a:t>Transport from BWI to </a:t>
            </a:r>
            <a:r>
              <a:rPr lang="en-US" dirty="0" smtClean="0"/>
              <a:t>Hospitals begin</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endParaRPr lang="en-US" dirty="0"/>
          </a:p>
          <a:p>
            <a:r>
              <a:rPr lang="en-US" dirty="0" smtClean="0"/>
              <a:t>All patients transported by 1200</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31" y="1479089"/>
            <a:ext cx="5541170" cy="44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021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 at Hospitals</a:t>
            </a:r>
            <a:endParaRPr lang="en-US" dirty="0"/>
          </a:p>
        </p:txBody>
      </p:sp>
      <p:sp>
        <p:nvSpPr>
          <p:cNvPr id="3" name="Content Placeholder 2"/>
          <p:cNvSpPr>
            <a:spLocks noGrp="1"/>
          </p:cNvSpPr>
          <p:nvPr>
            <p:ph idx="1"/>
          </p:nvPr>
        </p:nvSpPr>
        <p:spPr>
          <a:xfrm>
            <a:off x="439672" y="1371600"/>
            <a:ext cx="8229600" cy="4525963"/>
          </a:xfrm>
        </p:spPr>
        <p:txBody>
          <a:bodyPr/>
          <a:lstStyle/>
          <a:p>
            <a:r>
              <a:rPr lang="en-US" dirty="0" smtClean="0"/>
              <a:t>ED – Direct to in-patient?</a:t>
            </a:r>
            <a:endParaRPr lang="en-US" dirty="0"/>
          </a:p>
        </p:txBody>
      </p:sp>
      <p:pic>
        <p:nvPicPr>
          <p:cNvPr id="10242" name="Picture 2" descr="Montgomery County, MD ambulance bus.  Photo - Cindy Love/NLM">
            <a:hlinkClick r:id="rId3" tooltip="dep:nlm_bhepp:cmax09_victims_arriving_nnmc_1_-_by_cindy_love.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133600"/>
            <a:ext cx="6518144"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80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Thursday, August 4, 2016 </a:t>
            </a:r>
            <a:r>
              <a:rPr lang="en-US" dirty="0" smtClean="0"/>
              <a:t/>
            </a:r>
            <a:br>
              <a:rPr lang="en-US" dirty="0" smtClean="0"/>
            </a:br>
            <a:r>
              <a:rPr lang="en-US" dirty="0" smtClean="0"/>
              <a:t>1200</a:t>
            </a:r>
            <a:endParaRPr lang="en-US" dirty="0"/>
          </a:p>
        </p:txBody>
      </p:sp>
      <p:sp>
        <p:nvSpPr>
          <p:cNvPr id="3" name="Content Placeholder 2"/>
          <p:cNvSpPr>
            <a:spLocks noGrp="1"/>
          </p:cNvSpPr>
          <p:nvPr>
            <p:ph idx="1"/>
          </p:nvPr>
        </p:nvSpPr>
        <p:spPr/>
        <p:txBody>
          <a:bodyPr/>
          <a:lstStyle/>
          <a:p>
            <a:r>
              <a:rPr lang="en-US" dirty="0" smtClean="0"/>
              <a:t>All patients from First flight are clear of BWI </a:t>
            </a:r>
            <a:endParaRPr lang="en-US" dirty="0"/>
          </a:p>
        </p:txBody>
      </p:sp>
      <p:pic>
        <p:nvPicPr>
          <p:cNvPr id="11271" name="Picture 7" descr="http://www.yokota.af.mil/shared/media/photodb/photos/2014%5C11%5C141113-F-DS848-05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819400"/>
            <a:ext cx="5838826" cy="396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69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92162"/>
          </a:xfrm>
        </p:spPr>
        <p:txBody>
          <a:bodyPr>
            <a:normAutofit fontScale="90000"/>
          </a:bodyPr>
          <a:lstStyle/>
          <a:p>
            <a:r>
              <a:rPr lang="en-US" dirty="0"/>
              <a:t>Thursday, August 4, 2016 </a:t>
            </a:r>
            <a:r>
              <a:rPr lang="en-US" dirty="0" smtClean="0"/>
              <a:t/>
            </a:r>
            <a:br>
              <a:rPr lang="en-US" dirty="0" smtClean="0"/>
            </a:br>
            <a:r>
              <a:rPr lang="en-US" dirty="0" smtClean="0"/>
              <a:t>1200</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Second flight to arrive in 4 </a:t>
            </a:r>
            <a:r>
              <a:rPr lang="en-US" dirty="0" err="1" smtClean="0"/>
              <a:t>hrs</a:t>
            </a:r>
            <a:endParaRPr lang="en-US" dirty="0" smtClean="0"/>
          </a:p>
          <a:p>
            <a:r>
              <a:rPr lang="en-US" dirty="0" smtClean="0"/>
              <a:t>TRAC2ES lists 33 patients to be on board</a:t>
            </a:r>
          </a:p>
          <a:p>
            <a:r>
              <a:rPr lang="en-US" dirty="0" smtClean="0"/>
              <a:t>Conversations between MD1 DMAT Commander and TN1 DMAT Commander confirms only 33 patients this time</a:t>
            </a:r>
          </a:p>
          <a:p>
            <a:endParaRPr lang="en-US" dirty="0"/>
          </a:p>
        </p:txBody>
      </p:sp>
    </p:spTree>
    <p:extLst>
      <p:ext uri="{BB962C8B-B14F-4D97-AF65-F5344CB8AC3E}">
        <p14:creationId xmlns:p14="http://schemas.microsoft.com/office/powerpoint/2010/main" val="110240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572000"/>
            <a:ext cx="2057400" cy="1676400"/>
          </a:xfrm>
          <a:prstGeom prst="rect">
            <a:avLst/>
          </a:prstGeom>
        </p:spPr>
      </p:pic>
      <p:sp>
        <p:nvSpPr>
          <p:cNvPr id="8194" name="Title 1"/>
          <p:cNvSpPr>
            <a:spLocks noGrp="1"/>
          </p:cNvSpPr>
          <p:nvPr>
            <p:ph type="title"/>
          </p:nvPr>
        </p:nvSpPr>
        <p:spPr/>
        <p:txBody>
          <a:bodyPr/>
          <a:lstStyle/>
          <a:p>
            <a:r>
              <a:rPr lang="en-US" dirty="0" smtClean="0"/>
              <a:t>Exercise Overview</a:t>
            </a:r>
          </a:p>
        </p:txBody>
      </p:sp>
      <p:sp>
        <p:nvSpPr>
          <p:cNvPr id="8195" name="Content Placeholder 3"/>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109728" indent="0">
              <a:buNone/>
            </a:pPr>
            <a:r>
              <a:rPr lang="en-US" dirty="0" smtClean="0"/>
              <a:t>The NDMS Tabletop is a two hour exercise designed to discuss the roles of Maryland agencies in the event the NDMS system is activated and patients are transported to BWI Airport for dispersal across the state.</a:t>
            </a:r>
            <a:endParaRPr lang="en-US" dirty="0"/>
          </a:p>
        </p:txBody>
      </p:sp>
    </p:spTree>
    <p:extLst>
      <p:ext uri="{BB962C8B-B14F-4D97-AF65-F5344CB8AC3E}">
        <p14:creationId xmlns:p14="http://schemas.microsoft.com/office/powerpoint/2010/main" val="3884522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a:t>Thursday, August 4, 2016 </a:t>
            </a:r>
            <a:r>
              <a:rPr lang="en-US" dirty="0" smtClean="0"/>
              <a:t/>
            </a:r>
            <a:br>
              <a:rPr lang="en-US" dirty="0" smtClean="0"/>
            </a:br>
            <a:r>
              <a:rPr lang="en-US" dirty="0" smtClean="0"/>
              <a:t>1545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Second Wave Arrives at BWI</a:t>
            </a:r>
          </a:p>
          <a:p>
            <a:r>
              <a:rPr lang="en-US" dirty="0" smtClean="0"/>
              <a:t>Pilot confirms 33 patients on board</a:t>
            </a:r>
          </a:p>
          <a:p>
            <a:r>
              <a:rPr lang="en-US" dirty="0" smtClean="0"/>
              <a:t>Tracking</a:t>
            </a:r>
          </a:p>
          <a:p>
            <a:r>
              <a:rPr lang="en-US" dirty="0" smtClean="0"/>
              <a:t>Communication and notification</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89635" y="3488332"/>
            <a:ext cx="268853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903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Thursday, August 4, 2016 </a:t>
            </a:r>
            <a:r>
              <a:rPr lang="en-US" dirty="0" smtClean="0"/>
              <a:t/>
            </a:r>
            <a:br>
              <a:rPr lang="en-US" dirty="0" smtClean="0"/>
            </a:br>
            <a:r>
              <a:rPr lang="en-US" dirty="0" smtClean="0"/>
              <a:t>1630</a:t>
            </a:r>
            <a:endParaRPr lang="en-US" dirty="0"/>
          </a:p>
        </p:txBody>
      </p:sp>
      <p:sp>
        <p:nvSpPr>
          <p:cNvPr id="3" name="Content Placeholder 2"/>
          <p:cNvSpPr>
            <a:spLocks noGrp="1"/>
          </p:cNvSpPr>
          <p:nvPr>
            <p:ph idx="1"/>
          </p:nvPr>
        </p:nvSpPr>
        <p:spPr/>
        <p:txBody>
          <a:bodyPr/>
          <a:lstStyle/>
          <a:p>
            <a:r>
              <a:rPr lang="en-US" dirty="0" smtClean="0"/>
              <a:t>Rumors of a fire at another hospital and additional flights may come to BWI</a:t>
            </a:r>
            <a:endParaRPr lang="en-US" dirty="0"/>
          </a:p>
        </p:txBody>
      </p:sp>
      <p:pic>
        <p:nvPicPr>
          <p:cNvPr id="12292" name="Picture 4" descr="http://www.mdta.maryland.gov/sebin/j/t/mcv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6846"/>
            <a:ext cx="8802944" cy="392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2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Thursday, August 4, 2016 </a:t>
            </a:r>
            <a:r>
              <a:rPr lang="en-US" dirty="0" smtClean="0"/>
              <a:t/>
            </a:r>
            <a:br>
              <a:rPr lang="en-US" dirty="0" smtClean="0"/>
            </a:br>
            <a:r>
              <a:rPr lang="en-US" dirty="0" smtClean="0"/>
              <a:t>1930</a:t>
            </a:r>
            <a:br>
              <a:rPr lang="en-US" dirty="0" smtClean="0"/>
            </a:br>
            <a:endParaRPr lang="en-US" dirty="0"/>
          </a:p>
        </p:txBody>
      </p:sp>
      <p:sp>
        <p:nvSpPr>
          <p:cNvPr id="3" name="Content Placeholder 2"/>
          <p:cNvSpPr>
            <a:spLocks noGrp="1"/>
          </p:cNvSpPr>
          <p:nvPr>
            <p:ph idx="1"/>
          </p:nvPr>
        </p:nvSpPr>
        <p:spPr/>
        <p:txBody>
          <a:bodyPr/>
          <a:lstStyle/>
          <a:p>
            <a:r>
              <a:rPr lang="en-US" dirty="0"/>
              <a:t>Second Wave transported to hospitals</a:t>
            </a:r>
          </a:p>
          <a:p>
            <a:pPr marL="0" indent="0">
              <a:buNone/>
            </a:pPr>
            <a:endParaRPr lang="en-US" dirty="0"/>
          </a:p>
        </p:txBody>
      </p:sp>
      <p:pic>
        <p:nvPicPr>
          <p:cNvPr id="13314" name="Picture 2" descr="61842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6" y="2381445"/>
            <a:ext cx="7388224" cy="416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7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Demobilization at BWI?</a:t>
            </a:r>
            <a:endParaRPr lang="en-US" dirty="0"/>
          </a:p>
        </p:txBody>
      </p:sp>
      <p:sp>
        <p:nvSpPr>
          <p:cNvPr id="3" name="Content Placeholder 2"/>
          <p:cNvSpPr>
            <a:spLocks noGrp="1"/>
          </p:cNvSpPr>
          <p:nvPr>
            <p:ph idx="1"/>
          </p:nvPr>
        </p:nvSpPr>
        <p:spPr/>
        <p:txBody>
          <a:bodyPr/>
          <a:lstStyle/>
          <a:p>
            <a:r>
              <a:rPr lang="en-US" dirty="0" smtClean="0"/>
              <a:t>Rumors of additional patients were false.  </a:t>
            </a:r>
            <a:endParaRPr lang="en-US" dirty="0"/>
          </a:p>
        </p:txBody>
      </p:sp>
      <p:pic>
        <p:nvPicPr>
          <p:cNvPr id="4" name="Picture 2" descr="C:\Users\Michael\Pictures\Triage tag\_MG_09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38400"/>
            <a:ext cx="6858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32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2200</a:t>
            </a:r>
            <a:endParaRPr lang="en-US" dirty="0"/>
          </a:p>
        </p:txBody>
      </p:sp>
      <p:sp>
        <p:nvSpPr>
          <p:cNvPr id="3" name="Content Placeholder 2"/>
          <p:cNvSpPr>
            <a:spLocks noGrp="1"/>
          </p:cNvSpPr>
          <p:nvPr>
            <p:ph idx="1"/>
          </p:nvPr>
        </p:nvSpPr>
        <p:spPr/>
        <p:txBody>
          <a:bodyPr/>
          <a:lstStyle/>
          <a:p>
            <a:r>
              <a:rPr lang="en-US" dirty="0" smtClean="0"/>
              <a:t>ASPR  announces all patients have been transported.  </a:t>
            </a:r>
          </a:p>
          <a:p>
            <a:r>
              <a:rPr lang="en-US" dirty="0" smtClean="0"/>
              <a:t>FCCs are being demobilized.</a:t>
            </a:r>
          </a:p>
          <a:p>
            <a:endParaRPr lang="en-US" dirty="0"/>
          </a:p>
        </p:txBody>
      </p:sp>
      <p:pic>
        <p:nvPicPr>
          <p:cNvPr id="4" name="Picture 2" descr="C:\Users\Michael\Pictures\Triage tag\_MG_78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100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50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74638"/>
            <a:ext cx="8763000" cy="1143000"/>
          </a:xfrm>
        </p:spPr>
        <p:txBody>
          <a:bodyPr>
            <a:normAutofit/>
          </a:bodyPr>
          <a:lstStyle/>
          <a:p>
            <a:r>
              <a:rPr lang="en-US" dirty="0" smtClean="0"/>
              <a:t>Exercise Roles and Responsibilities</a:t>
            </a:r>
          </a:p>
        </p:txBody>
      </p:sp>
      <p:sp>
        <p:nvSpPr>
          <p:cNvPr id="5" name="Content Placeholder 4"/>
          <p:cNvSpPr>
            <a:spLocks noGrp="1"/>
          </p:cNvSpPr>
          <p:nvPr>
            <p:ph idx="1"/>
          </p:nvPr>
        </p:nvSpPr>
        <p:spPr/>
        <p:txBody>
          <a:bodyPr>
            <a:normAutofit fontScale="85000" lnSpcReduction="20000"/>
          </a:bodyPr>
          <a:lstStyle/>
          <a:p>
            <a:pPr marL="225425" indent="-225425">
              <a:defRPr/>
            </a:pPr>
            <a:r>
              <a:rPr lang="en-US" b="1" dirty="0" smtClean="0"/>
              <a:t>Players:</a:t>
            </a:r>
            <a:r>
              <a:rPr lang="en-US" dirty="0" smtClean="0"/>
              <a:t>  Respond to situation presented based on current plans, policies, and procedures</a:t>
            </a:r>
          </a:p>
          <a:p>
            <a:pPr marL="0" indent="0">
              <a:buNone/>
              <a:defRPr/>
            </a:pPr>
            <a:endParaRPr lang="en-US" dirty="0" smtClean="0"/>
          </a:p>
          <a:p>
            <a:pPr marL="225425" indent="-225425">
              <a:defRPr/>
            </a:pPr>
            <a:r>
              <a:rPr lang="en-US" b="1" dirty="0" smtClean="0"/>
              <a:t>Facilitator:</a:t>
            </a:r>
            <a:r>
              <a:rPr lang="en-US" dirty="0" smtClean="0"/>
              <a:t>  Provide situation updates and moderate discussions</a:t>
            </a:r>
          </a:p>
          <a:p>
            <a:pPr marL="225425" indent="-225425">
              <a:defRPr/>
            </a:pPr>
            <a:endParaRPr lang="en-US" dirty="0" smtClean="0"/>
          </a:p>
          <a:p>
            <a:pPr marL="225425" lvl="0" indent="-225425">
              <a:defRPr/>
            </a:pPr>
            <a:r>
              <a:rPr lang="en-US" b="1" dirty="0" smtClean="0"/>
              <a:t>Observers:</a:t>
            </a:r>
            <a:r>
              <a:rPr lang="en-US" dirty="0" smtClean="0"/>
              <a:t>  </a:t>
            </a:r>
            <a:r>
              <a:rPr lang="en-US" dirty="0"/>
              <a:t>Observers </a:t>
            </a:r>
            <a:r>
              <a:rPr lang="en-US" dirty="0" smtClean="0"/>
              <a:t>support </a:t>
            </a:r>
            <a:r>
              <a:rPr lang="en-US" dirty="0"/>
              <a:t>the development of player </a:t>
            </a:r>
            <a:r>
              <a:rPr lang="en-US" dirty="0" smtClean="0"/>
              <a:t>responses by </a:t>
            </a:r>
            <a:r>
              <a:rPr lang="en-US" dirty="0"/>
              <a:t>asking relevant questions or providing subject matter expertise.</a:t>
            </a:r>
          </a:p>
          <a:p>
            <a:pPr marL="0" indent="0">
              <a:buNone/>
              <a:defRPr/>
            </a:pPr>
            <a:endParaRPr lang="en-US" dirty="0" smtClean="0"/>
          </a:p>
          <a:p>
            <a:pPr marL="225425" indent="-225425">
              <a:defRPr/>
            </a:pPr>
            <a:r>
              <a:rPr lang="en-US" b="1" dirty="0" err="1" smtClean="0"/>
              <a:t>Notetakers</a:t>
            </a:r>
            <a:r>
              <a:rPr lang="en-US" b="1" dirty="0" smtClean="0"/>
              <a:t>:</a:t>
            </a:r>
            <a:r>
              <a:rPr lang="en-US" dirty="0" smtClean="0"/>
              <a:t>  Observe and document player discussions</a:t>
            </a:r>
          </a:p>
          <a:p>
            <a:pPr>
              <a:defRPr/>
            </a:pPr>
            <a:endParaRPr lang="en-US" dirty="0"/>
          </a:p>
        </p:txBody>
      </p:sp>
      <p:sp>
        <p:nvSpPr>
          <p:cNvPr id="10243" name="Slide Number Placeholder 3"/>
          <p:cNvSpPr>
            <a:spLocks noGrp="1"/>
          </p:cNvSpPr>
          <p:nvPr>
            <p:ph type="sldNum" sz="quarter" idx="12"/>
          </p:nvPr>
        </p:nvSpPr>
        <p:spPr>
          <a:noFill/>
        </p:spPr>
        <p:txBody>
          <a:bodyPr/>
          <a:lstStyle/>
          <a:p>
            <a:fld id="{AE45367D-A8C2-4CA5-86B4-31B0A987CBEE}" type="slidenum">
              <a:rPr lang="en-US" smtClean="0"/>
              <a:pPr/>
              <a:t>3</a:t>
            </a:fld>
            <a:endParaRPr lang="en-US" dirty="0" smtClean="0"/>
          </a:p>
        </p:txBody>
      </p:sp>
    </p:spTree>
    <p:extLst>
      <p:ext uri="{BB962C8B-B14F-4D97-AF65-F5344CB8AC3E}">
        <p14:creationId xmlns:p14="http://schemas.microsoft.com/office/powerpoint/2010/main" val="252736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smtClean="0"/>
              <a:t>Exercise Guidelines</a:t>
            </a:r>
          </a:p>
        </p:txBody>
      </p:sp>
      <p:sp>
        <p:nvSpPr>
          <p:cNvPr id="11268"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en-US" dirty="0"/>
              <a:t>O</a:t>
            </a:r>
            <a:r>
              <a:rPr lang="en-US" dirty="0" smtClean="0"/>
              <a:t>pen, low-stress, no-fault environment</a:t>
            </a:r>
          </a:p>
          <a:p>
            <a:endParaRPr lang="en-US" dirty="0" smtClean="0"/>
          </a:p>
          <a:p>
            <a:r>
              <a:rPr lang="en-US" dirty="0"/>
              <a:t>B</a:t>
            </a:r>
            <a:r>
              <a:rPr lang="en-US" dirty="0" smtClean="0"/>
              <a:t>ase responses on the current plans and capabilities</a:t>
            </a:r>
          </a:p>
          <a:p>
            <a:endParaRPr lang="en-US" dirty="0" smtClean="0"/>
          </a:p>
          <a:p>
            <a:r>
              <a:rPr lang="en-US" dirty="0"/>
              <a:t>D</a:t>
            </a:r>
            <a:r>
              <a:rPr lang="en-US" dirty="0" smtClean="0"/>
              <a:t>ecisions not precedent setting</a:t>
            </a:r>
          </a:p>
          <a:p>
            <a:endParaRPr lang="en-US" dirty="0" smtClean="0"/>
          </a:p>
          <a:p>
            <a:r>
              <a:rPr lang="en-US" dirty="0"/>
              <a:t>O</a:t>
            </a:r>
            <a:r>
              <a:rPr lang="en-US" dirty="0" smtClean="0"/>
              <a:t>ffer suggestions and recommended improvements</a:t>
            </a:r>
          </a:p>
        </p:txBody>
      </p:sp>
      <p:sp>
        <p:nvSpPr>
          <p:cNvPr id="11266" name="Rectangle 4"/>
          <p:cNvSpPr>
            <a:spLocks noGrp="1" noChangeArrowheads="1"/>
          </p:cNvSpPr>
          <p:nvPr>
            <p:ph type="sldNum" sz="quarter" idx="12"/>
          </p:nvPr>
        </p:nvSpPr>
        <p:spPr>
          <a:noFill/>
        </p:spPr>
        <p:txBody>
          <a:bodyPr/>
          <a:lstStyle/>
          <a:p>
            <a:fld id="{CBD74676-4C2D-406C-87D5-0087A1C2C912}" type="slidenum">
              <a:rPr lang="en-US" smtClean="0"/>
              <a:pPr/>
              <a:t>4</a:t>
            </a:fld>
            <a:endParaRPr lang="en-US" dirty="0" smtClean="0"/>
          </a:p>
        </p:txBody>
      </p:sp>
    </p:spTree>
    <p:extLst>
      <p:ext uri="{BB962C8B-B14F-4D97-AF65-F5344CB8AC3E}">
        <p14:creationId xmlns:p14="http://schemas.microsoft.com/office/powerpoint/2010/main" val="352707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dirty="0" smtClean="0"/>
              <a:t>Assumptions and Artificialities</a:t>
            </a:r>
          </a:p>
        </p:txBody>
      </p:sp>
      <p:sp>
        <p:nvSpPr>
          <p:cNvPr id="12292" name="Content Placeholder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dirty="0" smtClean="0"/>
              <a:t>The exercise is conducted in a no-fault learning environment wherein capabilities, plans, systems, and processes will be evaluated</a:t>
            </a:r>
          </a:p>
          <a:p>
            <a:endParaRPr lang="en-US" dirty="0" smtClean="0"/>
          </a:p>
          <a:p>
            <a:r>
              <a:rPr lang="en-US" dirty="0" smtClean="0"/>
              <a:t>The exercise scenario is plausible, and events occur as they are presented</a:t>
            </a:r>
          </a:p>
          <a:p>
            <a:endParaRPr lang="en-US" dirty="0" smtClean="0"/>
          </a:p>
          <a:p>
            <a:r>
              <a:rPr lang="en-US" dirty="0" smtClean="0"/>
              <a:t>All players receive information at the same time</a:t>
            </a:r>
          </a:p>
        </p:txBody>
      </p:sp>
      <p:sp>
        <p:nvSpPr>
          <p:cNvPr id="12290" name="Rectangle 4"/>
          <p:cNvSpPr>
            <a:spLocks noGrp="1" noChangeArrowheads="1"/>
          </p:cNvSpPr>
          <p:nvPr>
            <p:ph type="sldNum" sz="quarter" idx="12"/>
          </p:nvPr>
        </p:nvSpPr>
        <p:spPr>
          <a:noFill/>
        </p:spPr>
        <p:txBody>
          <a:bodyPr/>
          <a:lstStyle/>
          <a:p>
            <a:fld id="{99DD8B12-B93C-45E8-88F3-568831135647}" type="slidenum">
              <a:rPr lang="en-US" smtClean="0"/>
              <a:pPr/>
              <a:t>5</a:t>
            </a:fld>
            <a:endParaRPr lang="en-US" dirty="0" smtClean="0"/>
          </a:p>
        </p:txBody>
      </p:sp>
    </p:spTree>
    <p:extLst>
      <p:ext uri="{BB962C8B-B14F-4D97-AF65-F5344CB8AC3E}">
        <p14:creationId xmlns:p14="http://schemas.microsoft.com/office/powerpoint/2010/main" val="8664785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oaanews.noaa.gov/stories2011/images/526_igorjuliakarl20100916.jpg"/>
          <p:cNvPicPr>
            <a:picLocks noChangeAspect="1" noChangeArrowheads="1"/>
          </p:cNvPicPr>
          <p:nvPr/>
        </p:nvPicPr>
        <p:blipFill rotWithShape="1">
          <a:blip r:embed="rId3">
            <a:extLst>
              <a:ext uri="{28A0092B-C50C-407E-A947-70E740481C1C}">
                <a14:useLocalDpi xmlns:a14="http://schemas.microsoft.com/office/drawing/2010/main" val="0"/>
              </a:ext>
            </a:extLst>
          </a:blip>
          <a:srcRect l="22297" t="836" r="9090" b="-836"/>
          <a:stretch/>
        </p:blipFill>
        <p:spPr bwMode="auto">
          <a:xfrm>
            <a:off x="-51733" y="0"/>
            <a:ext cx="9195734" cy="7448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Hurricane Approaches East Coast</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solidFill>
                  <a:srgbClr val="FFC000"/>
                </a:solidFill>
              </a:rPr>
              <a:t>Monday, July 25, 2016 </a:t>
            </a:r>
          </a:p>
          <a:p>
            <a:r>
              <a:rPr lang="en-US" dirty="0" smtClean="0">
                <a:solidFill>
                  <a:srgbClr val="FFC000"/>
                </a:solidFill>
              </a:rPr>
              <a:t>The National Hurricane Center in Miami, Florida has announced that Hurricane Jordan has formed off the coast of Africa and is tracking toward the Bahamas.</a:t>
            </a:r>
          </a:p>
          <a:p>
            <a:r>
              <a:rPr lang="en-US" dirty="0" smtClean="0">
                <a:solidFill>
                  <a:srgbClr val="FFC000"/>
                </a:solidFill>
              </a:rPr>
              <a:t>Landfall is possible on the East Coast of the United States within 5 - 6 days</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0754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0" t="6905" r="2640" b="10187"/>
          <a:stretch/>
        </p:blipFill>
        <p:spPr bwMode="auto">
          <a:xfrm>
            <a:off x="1143000" y="25167"/>
            <a:ext cx="6539096" cy="433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tx1"/>
                </a:solidFill>
              </a:rPr>
              <a:t>1000 Friday, July 29, 2016</a:t>
            </a:r>
            <a:endParaRPr lang="en-US" dirty="0">
              <a:solidFill>
                <a:schemeClr val="tx1"/>
              </a:solidFill>
            </a:endParaRPr>
          </a:p>
        </p:txBody>
      </p:sp>
      <p:sp>
        <p:nvSpPr>
          <p:cNvPr id="3" name="Content Placeholder 2"/>
          <p:cNvSpPr>
            <a:spLocks noGrp="1"/>
          </p:cNvSpPr>
          <p:nvPr>
            <p:ph idx="1"/>
          </p:nvPr>
        </p:nvSpPr>
        <p:spPr>
          <a:xfrm>
            <a:off x="6292" y="4317411"/>
            <a:ext cx="8686800" cy="2357414"/>
          </a:xfrm>
          <a:solidFill>
            <a:schemeClr val="accent1">
              <a:lumMod val="75000"/>
              <a:alpha val="32000"/>
            </a:schemeClr>
          </a:solidFill>
        </p:spPr>
        <p:txBody>
          <a:bodyPr>
            <a:normAutofit fontScale="70000" lnSpcReduction="20000"/>
          </a:bodyPr>
          <a:lstStyle/>
          <a:p>
            <a:r>
              <a:rPr lang="en-US" dirty="0" smtClean="0"/>
              <a:t>Jordan is now 300 miles east of Cape Hatteras it is expected to turn west and make landfall north of the  Chesapeake Bay </a:t>
            </a:r>
          </a:p>
          <a:p>
            <a:r>
              <a:rPr lang="en-US" dirty="0" smtClean="0"/>
              <a:t>Assistant </a:t>
            </a:r>
            <a:r>
              <a:rPr lang="en-US" dirty="0"/>
              <a:t>Secretary for </a:t>
            </a:r>
            <a:r>
              <a:rPr lang="en-US" dirty="0" smtClean="0"/>
              <a:t>Preparedness </a:t>
            </a:r>
            <a:r>
              <a:rPr lang="en-US" dirty="0"/>
              <a:t>and Response (ASPR) announces </a:t>
            </a:r>
            <a:r>
              <a:rPr lang="en-US" dirty="0" smtClean="0"/>
              <a:t>they are prepositioning </a:t>
            </a:r>
            <a:r>
              <a:rPr lang="en-US" dirty="0"/>
              <a:t>r</a:t>
            </a:r>
            <a:r>
              <a:rPr lang="en-US" dirty="0" smtClean="0"/>
              <a:t>esources </a:t>
            </a:r>
            <a:r>
              <a:rPr lang="en-US" dirty="0"/>
              <a:t>in Frederick </a:t>
            </a:r>
            <a:endParaRPr lang="en-US" dirty="0" smtClean="0"/>
          </a:p>
          <a:p>
            <a:r>
              <a:rPr lang="en-US" dirty="0" smtClean="0"/>
              <a:t>All Federal Coordinating Centers (FCCs) east of Mississippi  ALERTED that they could be activated.</a:t>
            </a:r>
          </a:p>
          <a:p>
            <a:r>
              <a:rPr lang="en-US" dirty="0" smtClean="0"/>
              <a:t>Tennessee 1 Disaster Medical Assistance Team deployed to Frederick.</a:t>
            </a:r>
          </a:p>
          <a:p>
            <a:endParaRPr lang="en-US" dirty="0"/>
          </a:p>
          <a:p>
            <a:pPr marL="0" indent="0">
              <a:buNone/>
            </a:pPr>
            <a:endParaRPr lang="en-US" dirty="0"/>
          </a:p>
        </p:txBody>
      </p:sp>
    </p:spTree>
    <p:extLst>
      <p:ext uri="{BB962C8B-B14F-4D97-AF65-F5344CB8AC3E}">
        <p14:creationId xmlns:p14="http://schemas.microsoft.com/office/powerpoint/2010/main" val="818748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852" t="14705" r="26127" b="10157"/>
          <a:stretch/>
        </p:blipFill>
        <p:spPr bwMode="auto">
          <a:xfrm>
            <a:off x="1335738" y="170831"/>
            <a:ext cx="5979462" cy="406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Sunday, July 31, 2016</a:t>
            </a:r>
            <a:r>
              <a:rPr lang="en-US" dirty="0"/>
              <a:t/>
            </a:r>
            <a:br>
              <a:rPr lang="en-US" dirty="0"/>
            </a:br>
            <a:endParaRPr lang="en-US" dirty="0"/>
          </a:p>
        </p:txBody>
      </p:sp>
      <p:sp>
        <p:nvSpPr>
          <p:cNvPr id="3" name="Content Placeholder 2"/>
          <p:cNvSpPr>
            <a:spLocks noGrp="1"/>
          </p:cNvSpPr>
          <p:nvPr>
            <p:ph idx="1"/>
          </p:nvPr>
        </p:nvSpPr>
        <p:spPr>
          <a:xfrm>
            <a:off x="228600" y="4343400"/>
            <a:ext cx="8686800" cy="2392363"/>
          </a:xfrm>
        </p:spPr>
        <p:txBody>
          <a:bodyPr>
            <a:normAutofit fontScale="77500" lnSpcReduction="20000"/>
          </a:bodyPr>
          <a:lstStyle/>
          <a:p>
            <a:r>
              <a:rPr lang="en-US" dirty="0" smtClean="0"/>
              <a:t>Cat 3 Hurricane makes Landfall At Seaside Heights and continues  to Toms River, NJ</a:t>
            </a:r>
          </a:p>
          <a:p>
            <a:r>
              <a:rPr lang="en-US" dirty="0" smtClean="0"/>
              <a:t>Hurricane is forecast to track north through NJ into New York</a:t>
            </a:r>
          </a:p>
          <a:p>
            <a:r>
              <a:rPr lang="en-US" dirty="0" smtClean="0"/>
              <a:t>Major Flooding is occurring along the New Jersey coastline</a:t>
            </a:r>
          </a:p>
          <a:p>
            <a:r>
              <a:rPr lang="en-US" dirty="0" smtClean="0"/>
              <a:t>Significant number of swift water rescues occurring</a:t>
            </a:r>
          </a:p>
          <a:p>
            <a:r>
              <a:rPr lang="en-US" dirty="0" smtClean="0"/>
              <a:t>Power outages are widespread across NJ</a:t>
            </a:r>
            <a:endParaRPr lang="en-US" dirty="0"/>
          </a:p>
        </p:txBody>
      </p:sp>
      <p:sp>
        <p:nvSpPr>
          <p:cNvPr id="8" name="Freeform 7"/>
          <p:cNvSpPr/>
          <p:nvPr/>
        </p:nvSpPr>
        <p:spPr>
          <a:xfrm>
            <a:off x="4467225" y="1028700"/>
            <a:ext cx="2266950" cy="3190875"/>
          </a:xfrm>
          <a:custGeom>
            <a:avLst/>
            <a:gdLst>
              <a:gd name="connsiteX0" fmla="*/ 2266950 w 2266950"/>
              <a:gd name="connsiteY0" fmla="*/ 3190875 h 3190875"/>
              <a:gd name="connsiteX1" fmla="*/ 1714500 w 2266950"/>
              <a:gd name="connsiteY1" fmla="*/ 1628775 h 3190875"/>
              <a:gd name="connsiteX2" fmla="*/ 361950 w 2266950"/>
              <a:gd name="connsiteY2" fmla="*/ 1009650 h 3190875"/>
              <a:gd name="connsiteX3" fmla="*/ 0 w 2266950"/>
              <a:gd name="connsiteY3" fmla="*/ 0 h 3190875"/>
            </a:gdLst>
            <a:ahLst/>
            <a:cxnLst>
              <a:cxn ang="0">
                <a:pos x="connsiteX0" y="connsiteY0"/>
              </a:cxn>
              <a:cxn ang="0">
                <a:pos x="connsiteX1" y="connsiteY1"/>
              </a:cxn>
              <a:cxn ang="0">
                <a:pos x="connsiteX2" y="connsiteY2"/>
              </a:cxn>
              <a:cxn ang="0">
                <a:pos x="connsiteX3" y="connsiteY3"/>
              </a:cxn>
            </a:cxnLst>
            <a:rect l="l" t="t" r="r" b="b"/>
            <a:pathLst>
              <a:path w="2266950" h="3190875">
                <a:moveTo>
                  <a:pt x="2266950" y="3190875"/>
                </a:moveTo>
                <a:cubicBezTo>
                  <a:pt x="2149475" y="2591593"/>
                  <a:pt x="2032000" y="1992312"/>
                  <a:pt x="1714500" y="1628775"/>
                </a:cubicBezTo>
                <a:cubicBezTo>
                  <a:pt x="1397000" y="1265238"/>
                  <a:pt x="647700" y="1281112"/>
                  <a:pt x="361950" y="1009650"/>
                </a:cubicBezTo>
                <a:cubicBezTo>
                  <a:pt x="76200" y="738188"/>
                  <a:pt x="60325" y="177800"/>
                  <a:pt x="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0" name="Picture 10" descr="http://1.bp.blogspot.com/--elCmAtjZJw/TbaXav1SDZI/AAAAAAAAABw/sSm1jy6rRZs/s1600/HurricaneSymbol_72-7341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0" y="914753"/>
            <a:ext cx="361950" cy="22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58962"/>
          </a:xfrm>
        </p:spPr>
        <p:txBody>
          <a:bodyPr>
            <a:noAutofit/>
          </a:bodyPr>
          <a:lstStyle/>
          <a:p>
            <a:r>
              <a:rPr lang="en-US" sz="5400" dirty="0" smtClean="0"/>
              <a:t>Monday, August 1, 2016 </a:t>
            </a:r>
            <a:br>
              <a:rPr lang="en-US" sz="5400" dirty="0" smtClean="0"/>
            </a:br>
            <a:r>
              <a:rPr lang="en-US" sz="5400" dirty="0" smtClean="0"/>
              <a:t>1000</a:t>
            </a:r>
            <a:r>
              <a:rPr lang="en-US" sz="5400" dirty="0"/>
              <a:t/>
            </a:r>
            <a:br>
              <a:rPr lang="en-US" sz="5400" dirty="0"/>
            </a:br>
            <a:endParaRPr lang="en-US" sz="5400" dirty="0"/>
          </a:p>
        </p:txBody>
      </p:sp>
      <p:sp>
        <p:nvSpPr>
          <p:cNvPr id="3" name="Content Placeholder 2"/>
          <p:cNvSpPr>
            <a:spLocks noGrp="1"/>
          </p:cNvSpPr>
          <p:nvPr>
            <p:ph idx="1"/>
          </p:nvPr>
        </p:nvSpPr>
        <p:spPr>
          <a:xfrm>
            <a:off x="609600" y="4495800"/>
            <a:ext cx="8229600" cy="4525963"/>
          </a:xfrm>
        </p:spPr>
        <p:txBody>
          <a:bodyPr/>
          <a:lstStyle/>
          <a:p>
            <a:r>
              <a:rPr lang="en-US" dirty="0" smtClean="0"/>
              <a:t>New </a:t>
            </a:r>
            <a:r>
              <a:rPr lang="en-US" dirty="0"/>
              <a:t>Jersey </a:t>
            </a:r>
            <a:r>
              <a:rPr lang="en-US" dirty="0" smtClean="0"/>
              <a:t>State Police/EMA submits an Emergency Management Assistance Compact (EMAC) </a:t>
            </a:r>
            <a:r>
              <a:rPr lang="en-US" dirty="0"/>
              <a:t>request for Ambulances on Jersey </a:t>
            </a:r>
            <a:r>
              <a:rPr lang="en-US" dirty="0" smtClean="0"/>
              <a:t>Shore to assist with 9-1-1 response activities.</a:t>
            </a:r>
            <a:r>
              <a:rPr lang="en-US" dirty="0"/>
              <a:t/>
            </a:r>
            <a:br>
              <a:rPr lang="en-US" dirty="0"/>
            </a:br>
            <a:endParaRPr lang="en-US" dirty="0"/>
          </a:p>
          <a:p>
            <a:endParaRPr lang="en-US" dirty="0"/>
          </a:p>
        </p:txBody>
      </p:sp>
      <p:pic>
        <p:nvPicPr>
          <p:cNvPr id="6146" name="Picture 2" descr="45_10878462.psd"/>
          <p:cNvPicPr>
            <a:picLocks noChangeAspect="1" noChangeArrowheads="1"/>
          </p:cNvPicPr>
          <p:nvPr/>
        </p:nvPicPr>
        <p:blipFill rotWithShape="1">
          <a:blip r:embed="rId3">
            <a:extLst>
              <a:ext uri="{28A0092B-C50C-407E-A947-70E740481C1C}">
                <a14:useLocalDpi xmlns:a14="http://schemas.microsoft.com/office/drawing/2010/main" val="0"/>
              </a:ext>
            </a:extLst>
          </a:blip>
          <a:srcRect l="8907" r="9062"/>
          <a:stretch/>
        </p:blipFill>
        <p:spPr bwMode="auto">
          <a:xfrm>
            <a:off x="1990724" y="1066800"/>
            <a:ext cx="5000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53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748</Words>
  <Application>Microsoft Office PowerPoint</Application>
  <PresentationFormat>On-screen Show (4:3)</PresentationFormat>
  <Paragraphs>137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Maryland NDMS Reception  Table Top Exercise </vt:lpstr>
      <vt:lpstr>Exercise Overview</vt:lpstr>
      <vt:lpstr>Exercise Roles and Responsibilities</vt:lpstr>
      <vt:lpstr>Exercise Guidelines</vt:lpstr>
      <vt:lpstr>Assumptions and Artificialities</vt:lpstr>
      <vt:lpstr>Hurricane Approaches East Coast</vt:lpstr>
      <vt:lpstr>1000 Friday, July 29, 2016</vt:lpstr>
      <vt:lpstr>Sunday, July 31, 2016 </vt:lpstr>
      <vt:lpstr>Monday, August 1, 2016  1000 </vt:lpstr>
      <vt:lpstr>Tuesday, August 2, 2016 0700 </vt:lpstr>
      <vt:lpstr>Tuesday, August 2, 2016  11:15 pm </vt:lpstr>
      <vt:lpstr>Wednesday August 3, 2016 0001</vt:lpstr>
      <vt:lpstr>Wednesday August 3, 2016  0700 </vt:lpstr>
      <vt:lpstr>Wednesday, August 3, 2016  1900</vt:lpstr>
      <vt:lpstr>Thursday, August 4, 2016  0700 </vt:lpstr>
      <vt:lpstr>Thursday, August 4, 2016  0800 </vt:lpstr>
      <vt:lpstr>Arrival at Hospitals</vt:lpstr>
      <vt:lpstr>Thursday, August 4, 2016  1200</vt:lpstr>
      <vt:lpstr>Thursday, August 4, 2016  1200 </vt:lpstr>
      <vt:lpstr>Thursday, August 4, 2016  1545  </vt:lpstr>
      <vt:lpstr>Thursday, August 4, 2016  1630</vt:lpstr>
      <vt:lpstr>Thursday, August 4, 2016  1930 </vt:lpstr>
      <vt:lpstr>Demobilization at BWI?</vt:lpstr>
      <vt:lpstr>Thursday 2200</vt:lpstr>
    </vt:vector>
  </TitlesOfParts>
  <Company>MIEMSS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NDMS Reception  Table Top Exercise</dc:title>
  <dc:creator>John Donohue</dc:creator>
  <cp:lastModifiedBy>John Donohue</cp:lastModifiedBy>
  <cp:revision>42</cp:revision>
  <cp:lastPrinted>2016-01-12T00:19:04Z</cp:lastPrinted>
  <dcterms:created xsi:type="dcterms:W3CDTF">2016-01-04T19:41:18Z</dcterms:created>
  <dcterms:modified xsi:type="dcterms:W3CDTF">2016-01-13T20:24:25Z</dcterms:modified>
</cp:coreProperties>
</file>